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31"/>
  </p:notesMasterIdLst>
  <p:handoutMasterIdLst>
    <p:handoutMasterId r:id="rId32"/>
  </p:handoutMasterIdLst>
  <p:sldIdLst>
    <p:sldId id="342" r:id="rId2"/>
    <p:sldId id="343" r:id="rId3"/>
    <p:sldId id="390" r:id="rId4"/>
    <p:sldId id="406" r:id="rId5"/>
    <p:sldId id="407" r:id="rId6"/>
    <p:sldId id="408" r:id="rId7"/>
    <p:sldId id="339" r:id="rId8"/>
    <p:sldId id="321" r:id="rId9"/>
    <p:sldId id="359" r:id="rId10"/>
    <p:sldId id="392" r:id="rId11"/>
    <p:sldId id="360" r:id="rId12"/>
    <p:sldId id="397" r:id="rId13"/>
    <p:sldId id="385" r:id="rId14"/>
    <p:sldId id="391" r:id="rId15"/>
    <p:sldId id="393" r:id="rId16"/>
    <p:sldId id="395" r:id="rId17"/>
    <p:sldId id="394" r:id="rId18"/>
    <p:sldId id="396" r:id="rId19"/>
    <p:sldId id="398" r:id="rId20"/>
    <p:sldId id="399" r:id="rId21"/>
    <p:sldId id="401" r:id="rId22"/>
    <p:sldId id="409" r:id="rId23"/>
    <p:sldId id="402" r:id="rId24"/>
    <p:sldId id="410" r:id="rId25"/>
    <p:sldId id="326" r:id="rId26"/>
    <p:sldId id="403" r:id="rId27"/>
    <p:sldId id="404" r:id="rId28"/>
    <p:sldId id="405" r:id="rId29"/>
    <p:sldId id="411" r:id="rId30"/>
  </p:sldIdLst>
  <p:sldSz cx="9144000" cy="6858000" type="screen4x3"/>
  <p:notesSz cx="6797675" cy="99266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702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66"/>
    <a:srgbClr val="0000FF"/>
    <a:srgbClr val="FFFFFF"/>
    <a:srgbClr val="16979C"/>
    <a:srgbClr val="6F0A80"/>
    <a:srgbClr val="4A206A"/>
    <a:srgbClr val="0033CC"/>
    <a:srgbClr val="FF0000"/>
    <a:srgbClr val="144AEB"/>
    <a:srgbClr val="FF99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206E7D8-19CA-1743-AC02-24D49D887446}" v="105" dt="2019-03-20T14:06:11.58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966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108" y="630"/>
      </p:cViewPr>
      <p:guideLst>
        <p:guide orient="horz" pos="3702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49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831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831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9AF9C2-E781-415F-AD58-ECBA12D10A34}" type="datetimeFigureOut">
              <a:rPr lang="ko-KR" altLang="en-US" smtClean="0"/>
              <a:t>2019-05-24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28323"/>
            <a:ext cx="2946400" cy="49831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49688" y="9428323"/>
            <a:ext cx="2946400" cy="49831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4769A4-463D-4806-B8F3-2A520418AB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4752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4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694B03-ACCE-4F3B-8CA1-4A1F2158852F}" type="datetimeFigureOut">
              <a:rPr lang="ko-KR" altLang="en-US" smtClean="0"/>
              <a:t>2019-05-24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65225" y="1241425"/>
            <a:ext cx="44672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1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4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194EA2-04A5-451B-9A5D-344C9D8AFF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9507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DAD7C-7ECF-48EA-AF04-5E4B11BBE3FA}" type="datetime1">
              <a:rPr lang="ko-KR" altLang="en-US" smtClean="0"/>
              <a:t>2019-05-24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87168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2FDC5-20BE-4068-9231-65BE560A8AAA}" type="datetime1">
              <a:rPr lang="ko-KR" altLang="en-US" smtClean="0"/>
              <a:t>2019-05-24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04882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BAF35D-F588-4ECC-9A0F-05C2E4794B9E}" type="datetime1">
              <a:rPr lang="ko-KR" altLang="en-US" smtClean="0"/>
              <a:t>2019-05-24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5500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j-ea"/>
                <a:ea typeface="+mj-ea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+mn-ea"/>
                <a:ea typeface="+mn-ea"/>
              </a:defRPr>
            </a:lvl1pPr>
            <a:lvl2pPr>
              <a:defRPr>
                <a:latin typeface="+mn-ea"/>
                <a:ea typeface="+mn-ea"/>
              </a:defRPr>
            </a:lvl2pPr>
            <a:lvl3pPr>
              <a:defRPr>
                <a:latin typeface="+mn-ea"/>
                <a:ea typeface="+mn-ea"/>
              </a:defRPr>
            </a:lvl3pPr>
            <a:lvl4pPr>
              <a:defRPr>
                <a:latin typeface="+mn-ea"/>
                <a:ea typeface="+mn-ea"/>
              </a:defRPr>
            </a:lvl4pPr>
            <a:lvl5pPr>
              <a:defRPr>
                <a:latin typeface="+mn-ea"/>
                <a:ea typeface="+mn-ea"/>
              </a:defRPr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38F9B-9D56-4B6A-B849-ABFC9D9CD529}" type="datetime1">
              <a:rPr lang="ko-KR" altLang="en-US" smtClean="0"/>
              <a:t>2019-05-24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0861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FBD68-9FA8-4224-A45F-2122F2D5B1DA}" type="datetime1">
              <a:rPr lang="ko-KR" altLang="en-US" smtClean="0"/>
              <a:t>2019-05-24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49468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0C821E-2046-4B9B-A770-D71373F53EFC}" type="datetime1">
              <a:rPr lang="ko-KR" altLang="en-US" smtClean="0"/>
              <a:t>2019-05-24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94421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54263-25BA-4719-A9FF-4F211D3464C7}" type="datetime1">
              <a:rPr lang="ko-KR" altLang="en-US" smtClean="0"/>
              <a:t>2019-05-24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77187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2A525-C018-42B8-975E-961CB956D9F9}" type="datetime1">
              <a:rPr lang="ko-KR" altLang="en-US" smtClean="0"/>
              <a:t>2019-05-24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02636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4C0F5-06ED-4044-A30B-00BDE88DFCB8}" type="datetime1">
              <a:rPr lang="ko-KR" altLang="en-US" smtClean="0"/>
              <a:t>2019-05-24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13020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39165-C6EB-4106-AF8F-0C931B393587}" type="datetime1">
              <a:rPr lang="ko-KR" altLang="en-US" smtClean="0"/>
              <a:t>2019-05-24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85422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29D98-5CAB-4515-AF38-F236B86C4C7D}" type="datetime1">
              <a:rPr lang="ko-KR" altLang="en-US" smtClean="0"/>
              <a:t>2019-05-24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75516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A12B1B-EA43-4C07-8238-6B2CF1392F6B}" type="datetime1">
              <a:rPr lang="ko-KR" altLang="en-US" smtClean="0"/>
              <a:t>2019-05-24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04754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555309" y="1853248"/>
            <a:ext cx="7772400" cy="1639599"/>
          </a:xfrm>
        </p:spPr>
        <p:txBody>
          <a:bodyPr>
            <a:noAutofit/>
          </a:bodyPr>
          <a:lstStyle/>
          <a:p>
            <a:r>
              <a:rPr lang="ko-KR" altLang="en-US" dirty="0" err="1" smtClean="0">
                <a:latin typeface="+mj-ea"/>
              </a:rPr>
              <a:t>사물인터넷</a:t>
            </a:r>
            <a:r>
              <a:rPr lang="en-US" altLang="ko-KR" dirty="0">
                <a:latin typeface="+mj-ea"/>
              </a:rPr>
              <a:t>(IoT) </a:t>
            </a:r>
            <a:br>
              <a:rPr lang="en-US" altLang="ko-KR" dirty="0">
                <a:latin typeface="+mj-ea"/>
              </a:rPr>
            </a:br>
            <a:r>
              <a:rPr lang="ko-KR" altLang="en-US" dirty="0">
                <a:latin typeface="+mj-ea"/>
              </a:rPr>
              <a:t>프로그래밍 기초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999781" y="4079875"/>
            <a:ext cx="6883456" cy="536949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altLang="ko-KR" dirty="0" smtClean="0">
                <a:latin typeface="+mj-ea"/>
                <a:ea typeface="+mj-ea"/>
              </a:rPr>
              <a:t>12. </a:t>
            </a:r>
            <a:r>
              <a:rPr lang="ko-KR" altLang="en-US" dirty="0" err="1" smtClean="0">
                <a:latin typeface="+mj-ea"/>
                <a:ea typeface="+mj-ea"/>
              </a:rPr>
              <a:t>블루투스</a:t>
            </a:r>
            <a:r>
              <a:rPr lang="ko-KR" altLang="en-US" dirty="0" smtClean="0">
                <a:latin typeface="+mj-ea"/>
                <a:ea typeface="+mj-ea"/>
              </a:rPr>
              <a:t> 통신 원리 이해 및 응용 </a:t>
            </a:r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639697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63640" y="637272"/>
            <a:ext cx="7886700" cy="687497"/>
          </a:xfrm>
        </p:spPr>
        <p:txBody>
          <a:bodyPr>
            <a:normAutofit fontScale="90000"/>
          </a:bodyPr>
          <a:lstStyle/>
          <a:p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1. </a:t>
            </a:r>
            <a:r>
              <a:rPr lang="ko-KR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통신 상황 개념 정리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23849" y="223004"/>
            <a:ext cx="4059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</a:rPr>
              <a:t>실습</a:t>
            </a:r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1 : </a:t>
            </a:r>
            <a:r>
              <a:rPr lang="ko-KR" altLang="en-US" dirty="0" err="1" smtClean="0">
                <a:solidFill>
                  <a:schemeClr val="bg1">
                    <a:lumMod val="65000"/>
                  </a:schemeClr>
                </a:solidFill>
              </a:rPr>
              <a:t>블루투스</a:t>
            </a:r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</a:rPr>
              <a:t> 모듈</a:t>
            </a:r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(HC-06) </a:t>
            </a:r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</a:rPr>
              <a:t>설정하기</a:t>
            </a:r>
            <a:endParaRPr lang="ko-KR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026" name="Picture 2" descr="ê´ë ¨ ì´ë¯¸ì§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562" y="1669472"/>
            <a:ext cx="1734849" cy="173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461039" y="2536897"/>
            <a:ext cx="1510570" cy="2272827"/>
          </a:xfrm>
          <a:prstGeom prst="rect">
            <a:avLst/>
          </a:prstGeom>
        </p:spPr>
      </p:pic>
      <p:pic>
        <p:nvPicPr>
          <p:cNvPr id="1028" name="Picture 4" descr="bluetooth terminal hc-06ì ëí ì´ë¯¸ì§ ê²ìê²°ê³¼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1959" y="4260553"/>
            <a:ext cx="1361496" cy="2333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자유형 4"/>
          <p:cNvSpPr/>
          <p:nvPr/>
        </p:nvSpPr>
        <p:spPr>
          <a:xfrm>
            <a:off x="2192276" y="2571853"/>
            <a:ext cx="1429898" cy="441616"/>
          </a:xfrm>
          <a:custGeom>
            <a:avLst/>
            <a:gdLst>
              <a:gd name="connsiteX0" fmla="*/ 0 w 1429898"/>
              <a:gd name="connsiteY0" fmla="*/ 0 h 441616"/>
              <a:gd name="connsiteX1" fmla="*/ 671946 w 1429898"/>
              <a:gd name="connsiteY1" fmla="*/ 159328 h 441616"/>
              <a:gd name="connsiteX2" fmla="*/ 616527 w 1429898"/>
              <a:gd name="connsiteY2" fmla="*/ 429491 h 441616"/>
              <a:gd name="connsiteX3" fmla="*/ 1371600 w 1429898"/>
              <a:gd name="connsiteY3" fmla="*/ 394855 h 441616"/>
              <a:gd name="connsiteX4" fmla="*/ 1378527 w 1429898"/>
              <a:gd name="connsiteY4" fmla="*/ 394855 h 441616"/>
              <a:gd name="connsiteX5" fmla="*/ 1378527 w 1429898"/>
              <a:gd name="connsiteY5" fmla="*/ 394855 h 4416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29898" h="441616">
                <a:moveTo>
                  <a:pt x="0" y="0"/>
                </a:moveTo>
                <a:cubicBezTo>
                  <a:pt x="284596" y="43873"/>
                  <a:pt x="569192" y="87746"/>
                  <a:pt x="671946" y="159328"/>
                </a:cubicBezTo>
                <a:cubicBezTo>
                  <a:pt x="774701" y="230910"/>
                  <a:pt x="499918" y="390237"/>
                  <a:pt x="616527" y="429491"/>
                </a:cubicBezTo>
                <a:cubicBezTo>
                  <a:pt x="733136" y="468745"/>
                  <a:pt x="1244600" y="400628"/>
                  <a:pt x="1371600" y="394855"/>
                </a:cubicBezTo>
                <a:cubicBezTo>
                  <a:pt x="1498600" y="389082"/>
                  <a:pt x="1378527" y="394855"/>
                  <a:pt x="1378527" y="394855"/>
                </a:cubicBezTo>
                <a:lnTo>
                  <a:pt x="1378527" y="394855"/>
                </a:lnTo>
              </a:path>
            </a:pathLst>
          </a:custGeom>
          <a:noFill/>
          <a:ln w="76200">
            <a:solidFill>
              <a:srgbClr val="FF0000"/>
            </a:solidFill>
            <a:headEnd type="diamond" w="med" len="med"/>
            <a:tailEnd type="diamond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자유형 9"/>
          <p:cNvSpPr/>
          <p:nvPr/>
        </p:nvSpPr>
        <p:spPr>
          <a:xfrm>
            <a:off x="4318949" y="4809723"/>
            <a:ext cx="2760724" cy="988403"/>
          </a:xfrm>
          <a:custGeom>
            <a:avLst/>
            <a:gdLst>
              <a:gd name="connsiteX0" fmla="*/ 0 w 1429898"/>
              <a:gd name="connsiteY0" fmla="*/ 0 h 441616"/>
              <a:gd name="connsiteX1" fmla="*/ 671946 w 1429898"/>
              <a:gd name="connsiteY1" fmla="*/ 159328 h 441616"/>
              <a:gd name="connsiteX2" fmla="*/ 616527 w 1429898"/>
              <a:gd name="connsiteY2" fmla="*/ 429491 h 441616"/>
              <a:gd name="connsiteX3" fmla="*/ 1371600 w 1429898"/>
              <a:gd name="connsiteY3" fmla="*/ 394855 h 441616"/>
              <a:gd name="connsiteX4" fmla="*/ 1378527 w 1429898"/>
              <a:gd name="connsiteY4" fmla="*/ 394855 h 441616"/>
              <a:gd name="connsiteX5" fmla="*/ 1378527 w 1429898"/>
              <a:gd name="connsiteY5" fmla="*/ 394855 h 4416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29898" h="441616">
                <a:moveTo>
                  <a:pt x="0" y="0"/>
                </a:moveTo>
                <a:cubicBezTo>
                  <a:pt x="284596" y="43873"/>
                  <a:pt x="569192" y="87746"/>
                  <a:pt x="671946" y="159328"/>
                </a:cubicBezTo>
                <a:cubicBezTo>
                  <a:pt x="774701" y="230910"/>
                  <a:pt x="499918" y="390237"/>
                  <a:pt x="616527" y="429491"/>
                </a:cubicBezTo>
                <a:cubicBezTo>
                  <a:pt x="733136" y="468745"/>
                  <a:pt x="1244600" y="400628"/>
                  <a:pt x="1371600" y="394855"/>
                </a:cubicBezTo>
                <a:cubicBezTo>
                  <a:pt x="1498600" y="389082"/>
                  <a:pt x="1378527" y="394855"/>
                  <a:pt x="1378527" y="394855"/>
                </a:cubicBezTo>
                <a:lnTo>
                  <a:pt x="1378527" y="394855"/>
                </a:lnTo>
              </a:path>
            </a:pathLst>
          </a:custGeom>
          <a:noFill/>
          <a:ln w="76200">
            <a:solidFill>
              <a:srgbClr val="0000FF"/>
            </a:solidFill>
            <a:prstDash val="sysDash"/>
            <a:headEnd type="diamond" w="med" len="med"/>
            <a:tailEnd type="diamond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2277339" y="2211484"/>
            <a:ext cx="2366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USB: Serial </a:t>
            </a:r>
            <a:r>
              <a:rPr lang="ko-KR" altLang="en-US" dirty="0" smtClean="0">
                <a:solidFill>
                  <a:srgbClr val="FF0000"/>
                </a:solidFill>
              </a:rPr>
              <a:t>통신 </a:t>
            </a:r>
            <a:r>
              <a:rPr lang="en-US" altLang="ko-KR" dirty="0" smtClean="0">
                <a:solidFill>
                  <a:srgbClr val="FF0000"/>
                </a:solidFill>
              </a:rPr>
              <a:t>(</a:t>
            </a:r>
            <a:r>
              <a:rPr lang="ko-KR" altLang="en-US" dirty="0" smtClean="0">
                <a:solidFill>
                  <a:srgbClr val="FF0000"/>
                </a:solidFill>
              </a:rPr>
              <a:t>유선</a:t>
            </a:r>
            <a:r>
              <a:rPr lang="en-US" altLang="ko-KR" dirty="0" smtClean="0">
                <a:solidFill>
                  <a:srgbClr val="FF0000"/>
                </a:solidFill>
              </a:rPr>
              <a:t>)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692831" y="5427549"/>
            <a:ext cx="3858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>
                <a:solidFill>
                  <a:srgbClr val="0000FF"/>
                </a:solidFill>
                <a:latin typeface="+mj-ea"/>
                <a:ea typeface="+mj-ea"/>
              </a:rPr>
              <a:t>블루투스</a:t>
            </a:r>
            <a:r>
              <a:rPr lang="en-US" altLang="ko-KR" dirty="0" smtClean="0">
                <a:solidFill>
                  <a:srgbClr val="0000FF"/>
                </a:solidFill>
                <a:latin typeface="+mj-ea"/>
                <a:ea typeface="+mj-ea"/>
              </a:rPr>
              <a:t>: </a:t>
            </a:r>
            <a:r>
              <a:rPr lang="en-US" altLang="ko-KR" dirty="0" err="1" smtClean="0">
                <a:solidFill>
                  <a:srgbClr val="0000FF"/>
                </a:solidFill>
                <a:latin typeface="+mj-ea"/>
                <a:ea typeface="+mj-ea"/>
              </a:rPr>
              <a:t>SoftwareSerial</a:t>
            </a:r>
            <a:r>
              <a:rPr lang="en-US" altLang="ko-KR" dirty="0" smtClean="0">
                <a:solidFill>
                  <a:srgbClr val="0000FF"/>
                </a:solidFill>
                <a:latin typeface="+mj-ea"/>
                <a:ea typeface="+mj-ea"/>
              </a:rPr>
              <a:t> </a:t>
            </a:r>
            <a:r>
              <a:rPr lang="ko-KR" altLang="en-US" dirty="0" smtClean="0">
                <a:solidFill>
                  <a:srgbClr val="0000FF"/>
                </a:solidFill>
                <a:latin typeface="+mj-ea"/>
                <a:ea typeface="+mj-ea"/>
              </a:rPr>
              <a:t>통신</a:t>
            </a:r>
            <a:r>
              <a:rPr lang="en-US" altLang="ko-KR" dirty="0" smtClean="0">
                <a:solidFill>
                  <a:srgbClr val="0000FF"/>
                </a:solidFill>
                <a:latin typeface="+mj-ea"/>
                <a:ea typeface="+mj-ea"/>
              </a:rPr>
              <a:t>(</a:t>
            </a:r>
            <a:r>
              <a:rPr lang="ko-KR" altLang="en-US" dirty="0" smtClean="0">
                <a:solidFill>
                  <a:srgbClr val="0000FF"/>
                </a:solidFill>
                <a:latin typeface="+mj-ea"/>
                <a:ea typeface="+mj-ea"/>
              </a:rPr>
              <a:t>무선</a:t>
            </a:r>
            <a:r>
              <a:rPr lang="en-US" altLang="ko-KR" dirty="0" smtClean="0">
                <a:solidFill>
                  <a:srgbClr val="0000FF"/>
                </a:solidFill>
                <a:latin typeface="+mj-ea"/>
                <a:ea typeface="+mj-ea"/>
              </a:rPr>
              <a:t>)</a:t>
            </a:r>
            <a:endParaRPr lang="ko-KR" altLang="en-US" dirty="0">
              <a:solidFill>
                <a:srgbClr val="0000FF"/>
              </a:solidFill>
              <a:latin typeface="+mj-ea"/>
              <a:ea typeface="+mj-e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094698" y="5836101"/>
            <a:ext cx="4942122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dirty="0" err="1" smtClean="0">
                <a:solidFill>
                  <a:srgbClr val="0000FF"/>
                </a:solidFill>
                <a:latin typeface="+mj-ea"/>
                <a:ea typeface="+mj-ea"/>
              </a:rPr>
              <a:t>블루투스가</a:t>
            </a:r>
            <a:r>
              <a:rPr lang="ko-KR" altLang="en-US" dirty="0" smtClean="0">
                <a:solidFill>
                  <a:srgbClr val="0000FF"/>
                </a:solidFill>
                <a:latin typeface="+mj-ea"/>
                <a:ea typeface="+mj-ea"/>
              </a:rPr>
              <a:t> </a:t>
            </a:r>
            <a:r>
              <a:rPr lang="ko-KR" altLang="en-US" dirty="0" err="1" smtClean="0">
                <a:solidFill>
                  <a:srgbClr val="0000FF"/>
                </a:solidFill>
                <a:latin typeface="+mj-ea"/>
                <a:ea typeface="+mj-ea"/>
              </a:rPr>
              <a:t>페어링</a:t>
            </a:r>
            <a:r>
              <a:rPr lang="en-US" altLang="ko-KR" dirty="0" smtClean="0">
                <a:solidFill>
                  <a:srgbClr val="0000FF"/>
                </a:solidFill>
                <a:latin typeface="+mj-ea"/>
                <a:ea typeface="+mj-ea"/>
              </a:rPr>
              <a:t>(pairing)</a:t>
            </a:r>
            <a:r>
              <a:rPr lang="ko-KR" altLang="en-US" dirty="0" smtClean="0">
                <a:solidFill>
                  <a:srgbClr val="0000FF"/>
                </a:solidFill>
                <a:latin typeface="+mj-ea"/>
                <a:ea typeface="+mj-ea"/>
              </a:rPr>
              <a:t> 되었을 때는</a:t>
            </a:r>
            <a:endParaRPr lang="en-US" altLang="ko-KR" dirty="0" smtClean="0">
              <a:solidFill>
                <a:srgbClr val="0000FF"/>
              </a:solidFill>
              <a:latin typeface="+mj-ea"/>
              <a:ea typeface="+mj-ea"/>
            </a:endParaRPr>
          </a:p>
          <a:p>
            <a:r>
              <a:rPr lang="ko-KR" altLang="en-US" dirty="0" err="1" smtClean="0">
                <a:solidFill>
                  <a:srgbClr val="0000FF"/>
                </a:solidFill>
                <a:latin typeface="+mj-ea"/>
                <a:ea typeface="+mj-ea"/>
              </a:rPr>
              <a:t>블루투스</a:t>
            </a:r>
            <a:r>
              <a:rPr lang="ko-KR" altLang="en-US" dirty="0" smtClean="0">
                <a:solidFill>
                  <a:srgbClr val="0000FF"/>
                </a:solidFill>
                <a:latin typeface="+mj-ea"/>
                <a:ea typeface="+mj-ea"/>
              </a:rPr>
              <a:t> 설정 명령 </a:t>
            </a:r>
            <a:r>
              <a:rPr lang="en-US" altLang="ko-KR" dirty="0" smtClean="0">
                <a:solidFill>
                  <a:srgbClr val="0000FF"/>
                </a:solidFill>
                <a:latin typeface="+mj-ea"/>
                <a:ea typeface="+mj-ea"/>
              </a:rPr>
              <a:t>(AT command)</a:t>
            </a:r>
            <a:r>
              <a:rPr lang="ko-KR" altLang="en-US" dirty="0" smtClean="0">
                <a:solidFill>
                  <a:srgbClr val="0000FF"/>
                </a:solidFill>
                <a:latin typeface="+mj-ea"/>
                <a:ea typeface="+mj-ea"/>
              </a:rPr>
              <a:t> 사용 불가</a:t>
            </a:r>
            <a:r>
              <a:rPr lang="en-US" altLang="ko-KR" dirty="0" smtClean="0">
                <a:solidFill>
                  <a:srgbClr val="0000FF"/>
                </a:solidFill>
                <a:latin typeface="+mj-ea"/>
                <a:ea typeface="+mj-ea"/>
              </a:rPr>
              <a:t>.</a:t>
            </a:r>
            <a:endParaRPr lang="ko-KR" altLang="en-US" dirty="0">
              <a:solidFill>
                <a:srgbClr val="0000FF"/>
              </a:solidFill>
              <a:latin typeface="+mj-ea"/>
              <a:ea typeface="+mj-ea"/>
            </a:endParaRPr>
          </a:p>
        </p:txBody>
      </p:sp>
      <p:pic>
        <p:nvPicPr>
          <p:cNvPr id="6146" name="Picture 2" descr="HC-06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5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80" t="14962" r="34504" b="13713"/>
          <a:stretch/>
        </p:blipFill>
        <p:spPr bwMode="auto">
          <a:xfrm>
            <a:off x="7079673" y="2093781"/>
            <a:ext cx="424009" cy="104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오른쪽으로 구부러진 화살표 2"/>
          <p:cNvSpPr/>
          <p:nvPr/>
        </p:nvSpPr>
        <p:spPr>
          <a:xfrm>
            <a:off x="5879175" y="1669472"/>
            <a:ext cx="846587" cy="1931400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" name="오른쪽으로 구부러진 화살표 14"/>
          <p:cNvSpPr/>
          <p:nvPr/>
        </p:nvSpPr>
        <p:spPr>
          <a:xfrm flipH="1" flipV="1">
            <a:off x="7903807" y="1606153"/>
            <a:ext cx="846587" cy="1931400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750495" y="1260671"/>
            <a:ext cx="1128579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0000FF"/>
                </a:solidFill>
                <a:latin typeface="+mn-ea"/>
              </a:rPr>
              <a:t>AT mode</a:t>
            </a:r>
            <a:endParaRPr lang="ko-KR" altLang="en-US" dirty="0">
              <a:solidFill>
                <a:srgbClr val="0000FF"/>
              </a:solidFill>
              <a:latin typeface="+mn-ea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218587" y="3596871"/>
            <a:ext cx="2192395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0000FF"/>
                </a:solidFill>
                <a:latin typeface="+mn-ea"/>
              </a:rPr>
              <a:t>Transmission mode</a:t>
            </a:r>
            <a:endParaRPr lang="ko-KR" altLang="en-US" dirty="0">
              <a:solidFill>
                <a:srgbClr val="0000FF"/>
              </a:solidFill>
              <a:latin typeface="+mn-ea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879175" y="2402576"/>
            <a:ext cx="8293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solidFill>
                  <a:srgbClr val="0000FF"/>
                </a:solidFill>
                <a:latin typeface="+mj-ea"/>
                <a:ea typeface="+mj-ea"/>
              </a:rPr>
              <a:t>pairing</a:t>
            </a:r>
            <a:endParaRPr lang="ko-KR" altLang="en-US" sz="1600" dirty="0">
              <a:solidFill>
                <a:srgbClr val="0000FF"/>
              </a:solidFill>
              <a:latin typeface="+mj-ea"/>
              <a:ea typeface="+mj-ea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958065" y="2414797"/>
            <a:ext cx="8293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 smtClean="0">
                <a:solidFill>
                  <a:srgbClr val="0000FF"/>
                </a:solidFill>
                <a:latin typeface="+mj-ea"/>
                <a:ea typeface="+mj-ea"/>
              </a:rPr>
              <a:t>pairing</a:t>
            </a:r>
          </a:p>
          <a:p>
            <a:pPr algn="ctr"/>
            <a:r>
              <a:rPr lang="ko-KR" altLang="en-US" sz="1600" dirty="0" smtClean="0">
                <a:solidFill>
                  <a:srgbClr val="0000FF"/>
                </a:solidFill>
                <a:latin typeface="+mj-ea"/>
                <a:ea typeface="+mj-ea"/>
              </a:rPr>
              <a:t>해제</a:t>
            </a:r>
            <a:endParaRPr lang="ko-KR" altLang="en-US" sz="1600" dirty="0">
              <a:solidFill>
                <a:srgbClr val="0000FF"/>
              </a:solidFill>
              <a:latin typeface="+mj-ea"/>
              <a:ea typeface="+mj-ea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395618" y="4606095"/>
            <a:ext cx="11485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solidFill>
                  <a:srgbClr val="0000FF"/>
                </a:solidFill>
                <a:latin typeface="+mj-ea"/>
                <a:ea typeface="+mj-ea"/>
              </a:rPr>
              <a:t>pairing</a:t>
            </a:r>
            <a:endParaRPr lang="ko-KR" altLang="en-US" sz="2400" dirty="0">
              <a:solidFill>
                <a:srgbClr val="0000FF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573313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8650" y="682512"/>
            <a:ext cx="7886700" cy="602693"/>
          </a:xfrm>
        </p:spPr>
        <p:txBody>
          <a:bodyPr>
            <a:normAutofit fontScale="90000"/>
          </a:bodyPr>
          <a:lstStyle/>
          <a:p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2. </a:t>
            </a:r>
            <a:r>
              <a:rPr lang="ko-KR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스케치 프로그래밍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528897" y="1393219"/>
            <a:ext cx="5162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//1. </a:t>
            </a:r>
            <a:r>
              <a:rPr lang="ko-KR" altLang="en-US" dirty="0" err="1" smtClean="0"/>
              <a:t>블루투스와의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SoftwareSerial</a:t>
            </a:r>
            <a:r>
              <a:rPr lang="en-US" altLang="ko-KR" dirty="0" smtClean="0"/>
              <a:t> </a:t>
            </a:r>
            <a:r>
              <a:rPr lang="ko-KR" altLang="en-US" dirty="0" smtClean="0"/>
              <a:t>통신 설정 초기화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897" y="1870564"/>
            <a:ext cx="5929225" cy="327639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0" name="TextBox 19"/>
          <p:cNvSpPr txBox="1"/>
          <p:nvPr/>
        </p:nvSpPr>
        <p:spPr>
          <a:xfrm>
            <a:off x="323849" y="223004"/>
            <a:ext cx="4059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</a:rPr>
              <a:t>실습</a:t>
            </a:r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1 : </a:t>
            </a:r>
            <a:r>
              <a:rPr lang="ko-KR" altLang="en-US" dirty="0" err="1" smtClean="0">
                <a:solidFill>
                  <a:schemeClr val="bg1">
                    <a:lumMod val="65000"/>
                  </a:schemeClr>
                </a:solidFill>
              </a:rPr>
              <a:t>블루투스</a:t>
            </a:r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</a:rPr>
              <a:t> 모듈</a:t>
            </a:r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(HC-06) </a:t>
            </a:r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</a:rPr>
              <a:t>설정하기</a:t>
            </a:r>
            <a:endParaRPr lang="ko-KR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1655" y="3630839"/>
            <a:ext cx="3645477" cy="305676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TextBox 13"/>
          <p:cNvSpPr txBox="1"/>
          <p:nvPr/>
        </p:nvSpPr>
        <p:spPr>
          <a:xfrm>
            <a:off x="5271655" y="3227636"/>
            <a:ext cx="3520516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//2. </a:t>
            </a:r>
            <a:r>
              <a:rPr lang="ko-KR" altLang="en-US" dirty="0" smtClean="0"/>
              <a:t>컴퓨터와 </a:t>
            </a:r>
            <a:r>
              <a:rPr lang="ko-KR" altLang="en-US" dirty="0" err="1" smtClean="0"/>
              <a:t>블루투스</a:t>
            </a:r>
            <a:r>
              <a:rPr lang="ko-KR" altLang="en-US" dirty="0" smtClean="0"/>
              <a:t> 통신 연결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9919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12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5862" y="1276350"/>
            <a:ext cx="6772275" cy="4305300"/>
          </a:xfrm>
          <a:prstGeom prst="rect">
            <a:avLst/>
          </a:prstGeom>
        </p:spPr>
      </p:pic>
      <p:sp>
        <p:nvSpPr>
          <p:cNvPr id="4" name="모서리가 둥근 직사각형 3"/>
          <p:cNvSpPr/>
          <p:nvPr/>
        </p:nvSpPr>
        <p:spPr>
          <a:xfrm>
            <a:off x="4433455" y="5089815"/>
            <a:ext cx="1302327" cy="49183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610013" y="4581537"/>
            <a:ext cx="2789546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dirty="0" err="1" smtClean="0">
                <a:solidFill>
                  <a:srgbClr val="0000FF"/>
                </a:solidFill>
                <a:latin typeface="+mj-ea"/>
                <a:ea typeface="+mj-ea"/>
              </a:rPr>
              <a:t>블루투스</a:t>
            </a:r>
            <a:r>
              <a:rPr lang="en-US" altLang="ko-KR" dirty="0" smtClean="0">
                <a:solidFill>
                  <a:srgbClr val="0000FF"/>
                </a:solidFill>
                <a:latin typeface="+mj-ea"/>
                <a:ea typeface="+mj-ea"/>
              </a:rPr>
              <a:t> </a:t>
            </a:r>
            <a:r>
              <a:rPr lang="ko-KR" altLang="en-US" dirty="0" smtClean="0">
                <a:solidFill>
                  <a:srgbClr val="0000FF"/>
                </a:solidFill>
                <a:latin typeface="+mj-ea"/>
                <a:ea typeface="+mj-ea"/>
              </a:rPr>
              <a:t>모듈 </a:t>
            </a:r>
            <a:r>
              <a:rPr lang="ko-KR" altLang="en-US" dirty="0" smtClean="0">
                <a:solidFill>
                  <a:srgbClr val="0000FF"/>
                </a:solidFill>
                <a:latin typeface="+mj-ea"/>
                <a:ea typeface="+mj-ea"/>
              </a:rPr>
              <a:t>설정할 때</a:t>
            </a:r>
            <a:r>
              <a:rPr lang="en-US" altLang="ko-KR" dirty="0" smtClean="0">
                <a:solidFill>
                  <a:srgbClr val="0000FF"/>
                </a:solidFill>
                <a:latin typeface="+mj-ea"/>
                <a:ea typeface="+mj-ea"/>
              </a:rPr>
              <a:t>:</a:t>
            </a: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628650" y="682512"/>
            <a:ext cx="7886700" cy="602693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AT mode (</a:t>
            </a:r>
            <a:r>
              <a:rPr lang="ko-KR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시리얼 모니터 설정</a:t>
            </a:r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)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3849" y="223004"/>
            <a:ext cx="4059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</a:rPr>
              <a:t>실습</a:t>
            </a:r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1 : </a:t>
            </a:r>
            <a:r>
              <a:rPr lang="ko-KR" altLang="en-US" dirty="0" err="1" smtClean="0">
                <a:solidFill>
                  <a:schemeClr val="bg1">
                    <a:lumMod val="65000"/>
                  </a:schemeClr>
                </a:solidFill>
              </a:rPr>
              <a:t>블루투스</a:t>
            </a:r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</a:rPr>
              <a:t> 모듈</a:t>
            </a:r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(HC-06) </a:t>
            </a:r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</a:rPr>
              <a:t>설정하기</a:t>
            </a:r>
            <a:endParaRPr lang="ko-KR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6102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6572250" y="6164472"/>
            <a:ext cx="2057400" cy="365125"/>
          </a:xfrm>
        </p:spPr>
        <p:txBody>
          <a:bodyPr/>
          <a:lstStyle/>
          <a:p>
            <a:fld id="{C12CAAA6-23F3-4378-9E62-48C953A7FF84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12" name="제목 1"/>
          <p:cNvSpPr txBox="1">
            <a:spLocks/>
          </p:cNvSpPr>
          <p:nvPr/>
        </p:nvSpPr>
        <p:spPr>
          <a:xfrm>
            <a:off x="323849" y="665310"/>
            <a:ext cx="5786006" cy="6026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블루투스</a:t>
            </a:r>
            <a:r>
              <a:rPr lang="ko-KR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 </a:t>
            </a:r>
            <a:r>
              <a:rPr lang="ko-KR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모듈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(HC-06)</a:t>
            </a:r>
            <a:r>
              <a:rPr lang="ko-KR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 설정 명령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23849" y="223004"/>
            <a:ext cx="4059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</a:rPr>
              <a:t>실습</a:t>
            </a:r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1 : </a:t>
            </a:r>
            <a:r>
              <a:rPr lang="ko-KR" altLang="en-US" dirty="0" err="1" smtClean="0">
                <a:solidFill>
                  <a:schemeClr val="bg1">
                    <a:lumMod val="65000"/>
                  </a:schemeClr>
                </a:solidFill>
              </a:rPr>
              <a:t>블루투스</a:t>
            </a:r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</a:rPr>
              <a:t> 모듈</a:t>
            </a:r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(HC-06) </a:t>
            </a:r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</a:rPr>
              <a:t>설정하기</a:t>
            </a:r>
            <a:endParaRPr lang="ko-KR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6072339"/>
              </p:ext>
            </p:extLst>
          </p:nvPr>
        </p:nvGraphicFramePr>
        <p:xfrm>
          <a:off x="484909" y="1268003"/>
          <a:ext cx="8257308" cy="528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64327"/>
                <a:gridCol w="2182092"/>
                <a:gridCol w="1302327"/>
                <a:gridCol w="2708562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명령내용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명령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응답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비고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연결상태 점검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+mj-ea"/>
                          <a:ea typeface="+mj-ea"/>
                        </a:rPr>
                        <a:t>AT</a:t>
                      </a:r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+mn-ea"/>
                          <a:ea typeface="+mn-ea"/>
                        </a:rPr>
                        <a:t>OK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연결되었으면 </a:t>
                      </a:r>
                      <a:r>
                        <a:rPr lang="en-US" altLang="ko-KR" sz="1400" dirty="0" smtClean="0"/>
                        <a:t>‘OK’</a:t>
                      </a:r>
                      <a:r>
                        <a:rPr lang="ko-KR" altLang="en-US" sz="1400" dirty="0" smtClean="0"/>
                        <a:t>응답</a:t>
                      </a:r>
                      <a:endParaRPr lang="ko-KR" alt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/>
                        <a:t>장치명</a:t>
                      </a:r>
                      <a:r>
                        <a:rPr lang="ko-KR" altLang="en-US" dirty="0" smtClean="0"/>
                        <a:t> 설정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>
                          <a:latin typeface="+mj-ea"/>
                          <a:ea typeface="+mj-ea"/>
                        </a:rPr>
                        <a:t>AT+NAME</a:t>
                      </a:r>
                      <a:r>
                        <a:rPr lang="en-US" altLang="ko-KR" i="1" dirty="0" err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+mj-ea"/>
                          <a:ea typeface="+mj-ea"/>
                        </a:rPr>
                        <a:t>myname</a:t>
                      </a:r>
                      <a:endParaRPr lang="ko-KR" altLang="en-US" i="1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>
                          <a:latin typeface="+mn-ea"/>
                          <a:ea typeface="+mn-ea"/>
                        </a:rPr>
                        <a:t>OKsetname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지정한 이름으로 설정되었음을 확인</a:t>
                      </a:r>
                      <a:r>
                        <a:rPr lang="en-US" altLang="ko-KR" sz="1400" dirty="0" smtClean="0"/>
                        <a:t>.</a:t>
                      </a:r>
                    </a:p>
                    <a:p>
                      <a:pPr latinLnBrk="1"/>
                      <a:r>
                        <a:rPr lang="ko-KR" altLang="en-US" sz="1400" dirty="0" smtClean="0"/>
                        <a:t>설정된 이름은 전원이 꺼져도 지워지지 않음</a:t>
                      </a:r>
                      <a:r>
                        <a:rPr lang="en-US" altLang="ko-KR" sz="1400" dirty="0" smtClean="0"/>
                        <a:t>. (</a:t>
                      </a:r>
                      <a:r>
                        <a:rPr lang="ko-KR" altLang="en-US" sz="1400" dirty="0" smtClean="0"/>
                        <a:t>다시 변경은 가능</a:t>
                      </a:r>
                      <a:r>
                        <a:rPr lang="en-US" altLang="ko-KR" sz="1400" dirty="0" smtClean="0"/>
                        <a:t>)</a:t>
                      </a:r>
                    </a:p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장치</a:t>
                      </a:r>
                      <a:r>
                        <a:rPr lang="en-US" altLang="ko-KR" dirty="0" smtClean="0"/>
                        <a:t>PIN</a:t>
                      </a:r>
                      <a:r>
                        <a:rPr lang="ko-KR" altLang="en-US" dirty="0" smtClean="0"/>
                        <a:t>코드 설정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>
                          <a:latin typeface="+mj-ea"/>
                          <a:ea typeface="+mj-ea"/>
                        </a:rPr>
                        <a:t>AT+PIN</a:t>
                      </a:r>
                      <a:r>
                        <a:rPr lang="en-US" altLang="ko-KR" i="1" dirty="0" err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+mj-ea"/>
                          <a:ea typeface="+mj-ea"/>
                        </a:rPr>
                        <a:t>xxxx</a:t>
                      </a:r>
                      <a:endParaRPr lang="ko-KR" altLang="en-US" i="1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>
                          <a:latin typeface="+mn-ea"/>
                          <a:ea typeface="+mn-ea"/>
                        </a:rPr>
                        <a:t>OKsetPIN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지정한 값으로 </a:t>
                      </a:r>
                      <a:r>
                        <a:rPr lang="en-US" altLang="ko-KR" sz="1400" dirty="0" smtClean="0"/>
                        <a:t>PIN</a:t>
                      </a:r>
                      <a:r>
                        <a:rPr lang="ko-KR" altLang="en-US" sz="1400" dirty="0" smtClean="0"/>
                        <a:t> 설정됨</a:t>
                      </a:r>
                      <a:endParaRPr lang="en-US" altLang="ko-KR" sz="1400" dirty="0" smtClean="0"/>
                    </a:p>
                    <a:p>
                      <a:pPr latinLnBrk="1"/>
                      <a:r>
                        <a:rPr lang="ko-KR" altLang="en-US" sz="1400" dirty="0" smtClean="0"/>
                        <a:t>설정된 </a:t>
                      </a:r>
                      <a:r>
                        <a:rPr lang="en-US" altLang="ko-KR" sz="1400" dirty="0" smtClean="0"/>
                        <a:t>PIN</a:t>
                      </a:r>
                      <a:r>
                        <a:rPr lang="ko-KR" altLang="en-US" sz="1400" dirty="0" smtClean="0"/>
                        <a:t>은 전원이 꺼져도 지워지지 않음</a:t>
                      </a:r>
                      <a:r>
                        <a:rPr lang="en-US" altLang="ko-KR" sz="1400" dirty="0" smtClean="0"/>
                        <a:t>. (</a:t>
                      </a:r>
                      <a:r>
                        <a:rPr lang="ko-KR" altLang="en-US" sz="1400" dirty="0" smtClean="0"/>
                        <a:t>다시 변경은 가능</a:t>
                      </a:r>
                      <a:r>
                        <a:rPr lang="en-US" altLang="ko-KR" sz="1400" dirty="0" smtClean="0"/>
                        <a:t>)</a:t>
                      </a:r>
                      <a:endParaRPr lang="ko-KR" alt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통신속도 설정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 smtClean="0">
                          <a:latin typeface="+mj-ea"/>
                          <a:ea typeface="+mj-ea"/>
                        </a:rPr>
                        <a:t>AT+BAUD</a:t>
                      </a:r>
                      <a:r>
                        <a:rPr lang="en-US" altLang="ko-KR" i="1" dirty="0" err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+mj-ea"/>
                          <a:ea typeface="+mj-ea"/>
                        </a:rPr>
                        <a:t>n</a:t>
                      </a:r>
                      <a:endParaRPr lang="ko-KR" altLang="en-US" i="1" dirty="0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>
                          <a:latin typeface="+mn-ea"/>
                          <a:ea typeface="+mn-ea"/>
                        </a:rPr>
                        <a:t>OK</a:t>
                      </a:r>
                      <a:r>
                        <a:rPr lang="en-US" altLang="ko-KR" b="1" dirty="0" err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+mn-ea"/>
                          <a:ea typeface="+mn-ea"/>
                        </a:rPr>
                        <a:t>speed</a:t>
                      </a:r>
                      <a:endParaRPr lang="ko-KR" altLang="en-US" b="1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n: speed</a:t>
                      </a:r>
                    </a:p>
                    <a:p>
                      <a:pPr latinLnBrk="1"/>
                      <a:r>
                        <a:rPr lang="en-US" altLang="ko-KR" sz="1400" dirty="0" smtClean="0"/>
                        <a:t>=======</a:t>
                      </a:r>
                    </a:p>
                    <a:p>
                      <a:pPr latinLnBrk="1"/>
                      <a:r>
                        <a:rPr lang="en-US" altLang="ko-KR" sz="1400" dirty="0" smtClean="0"/>
                        <a:t>1: 1200</a:t>
                      </a:r>
                    </a:p>
                    <a:p>
                      <a:pPr latinLnBrk="1"/>
                      <a:r>
                        <a:rPr lang="en-US" altLang="ko-KR" sz="1400" dirty="0" smtClean="0"/>
                        <a:t>2: 2400</a:t>
                      </a:r>
                    </a:p>
                    <a:p>
                      <a:pPr latinLnBrk="1"/>
                      <a:r>
                        <a:rPr lang="en-US" altLang="ko-KR" sz="1400" dirty="0" smtClean="0"/>
                        <a:t>3: 4800</a:t>
                      </a:r>
                    </a:p>
                    <a:p>
                      <a:pPr latinLnBrk="1"/>
                      <a:r>
                        <a:rPr lang="en-US" altLang="ko-KR" sz="1400" dirty="0" smtClean="0"/>
                        <a:t>4: 9600</a:t>
                      </a:r>
                    </a:p>
                    <a:p>
                      <a:pPr latinLnBrk="1"/>
                      <a:r>
                        <a:rPr lang="en-US" altLang="ko-KR" sz="1400" dirty="0" smtClean="0"/>
                        <a:t>5:</a:t>
                      </a:r>
                      <a:r>
                        <a:rPr lang="en-US" altLang="ko-KR" sz="1400" baseline="0" dirty="0" smtClean="0"/>
                        <a:t> 19200</a:t>
                      </a:r>
                    </a:p>
                    <a:p>
                      <a:pPr latinLnBrk="1"/>
                      <a:r>
                        <a:rPr lang="en-US" altLang="ko-KR" sz="1400" baseline="0" dirty="0" smtClean="0"/>
                        <a:t>6: 38400</a:t>
                      </a:r>
                    </a:p>
                    <a:p>
                      <a:pPr latinLnBrk="1"/>
                      <a:r>
                        <a:rPr lang="en-US" altLang="ko-KR" sz="1400" baseline="0" dirty="0" smtClean="0"/>
                        <a:t>7: 57600</a:t>
                      </a:r>
                    </a:p>
                    <a:p>
                      <a:pPr latinLnBrk="1"/>
                      <a:r>
                        <a:rPr lang="en-US" altLang="ko-KR" sz="1400" baseline="0" dirty="0" smtClean="0"/>
                        <a:t>8: 115200</a:t>
                      </a:r>
                    </a:p>
                    <a:p>
                      <a:pPr latinLnBrk="1"/>
                      <a:r>
                        <a:rPr lang="ko-KR" altLang="en-US" sz="1400" baseline="0" dirty="0" smtClean="0"/>
                        <a:t>설정된 속도는 전원이 꺼져도 지워지지 않음</a:t>
                      </a:r>
                      <a:r>
                        <a:rPr lang="en-US" altLang="ko-KR" sz="1400" baseline="0" dirty="0" smtClean="0"/>
                        <a:t>. (</a:t>
                      </a:r>
                      <a:r>
                        <a:rPr lang="ko-KR" altLang="en-US" sz="1400" baseline="0" dirty="0" smtClean="0"/>
                        <a:t>다시 변경 가능</a:t>
                      </a:r>
                      <a:r>
                        <a:rPr lang="en-US" altLang="ko-KR" sz="1400" baseline="0" dirty="0" smtClean="0"/>
                        <a:t>)</a:t>
                      </a: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52187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6572250" y="6164472"/>
            <a:ext cx="2057400" cy="365125"/>
          </a:xfrm>
        </p:spPr>
        <p:txBody>
          <a:bodyPr/>
          <a:lstStyle/>
          <a:p>
            <a:fld id="{C12CAAA6-23F3-4378-9E62-48C953A7FF84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12" name="제목 1"/>
          <p:cNvSpPr txBox="1">
            <a:spLocks/>
          </p:cNvSpPr>
          <p:nvPr/>
        </p:nvSpPr>
        <p:spPr>
          <a:xfrm>
            <a:off x="323849" y="665310"/>
            <a:ext cx="4867129" cy="6026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블루투스</a:t>
            </a:r>
            <a:r>
              <a:rPr lang="ko-KR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 모듈 </a:t>
            </a:r>
            <a:r>
              <a:rPr lang="ko-KR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설정 명령 </a:t>
            </a:r>
            <a:r>
              <a:rPr lang="ko-KR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실행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23849" y="223004"/>
            <a:ext cx="4059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</a:rPr>
              <a:t>실습</a:t>
            </a:r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1 : </a:t>
            </a:r>
            <a:r>
              <a:rPr lang="ko-KR" altLang="en-US" dirty="0" err="1" smtClean="0">
                <a:solidFill>
                  <a:schemeClr val="bg1">
                    <a:lumMod val="65000"/>
                  </a:schemeClr>
                </a:solidFill>
              </a:rPr>
              <a:t>블루투스</a:t>
            </a:r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</a:rPr>
              <a:t> 모듈</a:t>
            </a:r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(HC-06) </a:t>
            </a:r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</a:rPr>
              <a:t>설정하기</a:t>
            </a:r>
            <a:endParaRPr lang="ko-KR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498" y="1268003"/>
            <a:ext cx="6772275" cy="43053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836" y="2156113"/>
            <a:ext cx="6772275" cy="4305300"/>
          </a:xfrm>
          <a:prstGeom prst="rect">
            <a:avLst/>
          </a:prstGeom>
        </p:spPr>
      </p:pic>
      <p:cxnSp>
        <p:nvCxnSpPr>
          <p:cNvPr id="6" name="직선 연결선 5"/>
          <p:cNvCxnSpPr/>
          <p:nvPr/>
        </p:nvCxnSpPr>
        <p:spPr>
          <a:xfrm>
            <a:off x="1676402" y="2666999"/>
            <a:ext cx="394853" cy="1"/>
          </a:xfrm>
          <a:prstGeom prst="line">
            <a:avLst/>
          </a:prstGeom>
          <a:ln w="38100">
            <a:solidFill>
              <a:srgbClr val="FF00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302330" y="3214276"/>
            <a:ext cx="852052" cy="0"/>
          </a:xfrm>
          <a:prstGeom prst="line">
            <a:avLst/>
          </a:prstGeom>
          <a:ln w="38100">
            <a:solidFill>
              <a:srgbClr val="FF00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3411" y="3044223"/>
            <a:ext cx="6772275" cy="4305300"/>
          </a:xfrm>
          <a:prstGeom prst="rect">
            <a:avLst/>
          </a:prstGeom>
        </p:spPr>
      </p:pic>
      <p:cxnSp>
        <p:nvCxnSpPr>
          <p:cNvPr id="14" name="직선 연결선 13"/>
          <p:cNvCxnSpPr/>
          <p:nvPr/>
        </p:nvCxnSpPr>
        <p:spPr>
          <a:xfrm>
            <a:off x="2909638" y="3567545"/>
            <a:ext cx="249198" cy="0"/>
          </a:xfrm>
          <a:prstGeom prst="line">
            <a:avLst/>
          </a:prstGeom>
          <a:ln w="38100">
            <a:solidFill>
              <a:srgbClr val="FF00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3530922" y="4121749"/>
            <a:ext cx="852052" cy="0"/>
          </a:xfrm>
          <a:prstGeom prst="line">
            <a:avLst/>
          </a:prstGeom>
          <a:ln w="38100">
            <a:solidFill>
              <a:srgbClr val="FF00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30922" y="4308763"/>
            <a:ext cx="6772275" cy="4305300"/>
          </a:xfrm>
          <a:prstGeom prst="rect">
            <a:avLst/>
          </a:prstGeom>
        </p:spPr>
      </p:pic>
      <p:cxnSp>
        <p:nvCxnSpPr>
          <p:cNvPr id="18" name="직선 연결선 17"/>
          <p:cNvCxnSpPr/>
          <p:nvPr/>
        </p:nvCxnSpPr>
        <p:spPr>
          <a:xfrm>
            <a:off x="4174794" y="4821382"/>
            <a:ext cx="120115" cy="0"/>
          </a:xfrm>
          <a:prstGeom prst="line">
            <a:avLst/>
          </a:prstGeom>
          <a:ln w="38100">
            <a:solidFill>
              <a:srgbClr val="FF00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5449776" y="5389440"/>
            <a:ext cx="556169" cy="0"/>
          </a:xfrm>
          <a:prstGeom prst="line">
            <a:avLst/>
          </a:prstGeom>
          <a:ln w="38100">
            <a:solidFill>
              <a:srgbClr val="FF00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6089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 txBox="1">
            <a:spLocks/>
          </p:cNvSpPr>
          <p:nvPr/>
        </p:nvSpPr>
        <p:spPr>
          <a:xfrm>
            <a:off x="425272" y="1324207"/>
            <a:ext cx="8009594" cy="49311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ko-KR" altLang="en-US" dirty="0" smtClean="0"/>
              <a:t>실습</a:t>
            </a:r>
            <a:r>
              <a:rPr lang="en-US" altLang="ko-KR" dirty="0" smtClean="0"/>
              <a:t>1</a:t>
            </a:r>
            <a:r>
              <a:rPr lang="ko-KR" altLang="en-US" dirty="0" smtClean="0"/>
              <a:t>에서 설정된 </a:t>
            </a:r>
            <a:r>
              <a:rPr lang="ko-KR" altLang="en-US" dirty="0" err="1" smtClean="0"/>
              <a:t>블루투스와</a:t>
            </a:r>
            <a:r>
              <a:rPr lang="ko-KR" altLang="en-US" dirty="0" smtClean="0"/>
              <a:t> 휴대폰 연결하기</a:t>
            </a:r>
            <a:endParaRPr lang="en-US" altLang="ko-KR" dirty="0" smtClean="0"/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ko-KR" altLang="en-US" dirty="0" smtClean="0"/>
              <a:t>회로구성 </a:t>
            </a:r>
            <a:r>
              <a:rPr lang="en-US" altLang="ko-KR" dirty="0" smtClean="0"/>
              <a:t>(</a:t>
            </a:r>
            <a:r>
              <a:rPr lang="ko-KR" altLang="en-US" dirty="0" smtClean="0"/>
              <a:t>실습</a:t>
            </a:r>
            <a:r>
              <a:rPr lang="en-US" altLang="ko-KR" dirty="0" smtClean="0"/>
              <a:t>1 </a:t>
            </a:r>
            <a:r>
              <a:rPr lang="ko-KR" altLang="en-US" dirty="0" smtClean="0"/>
              <a:t>회로 구성 유지</a:t>
            </a:r>
            <a:r>
              <a:rPr lang="en-US" altLang="ko-KR" dirty="0" smtClean="0"/>
              <a:t>)</a:t>
            </a:r>
          </a:p>
          <a:p>
            <a:pPr lvl="1">
              <a:lnSpc>
                <a:spcPct val="100000"/>
              </a:lnSpc>
            </a:pPr>
            <a:r>
              <a:rPr lang="ko-KR" altLang="en-US" dirty="0" smtClean="0"/>
              <a:t>준비물 </a:t>
            </a:r>
            <a:r>
              <a:rPr lang="en-US" altLang="ko-KR" dirty="0" smtClean="0"/>
              <a:t>: App </a:t>
            </a:r>
            <a:r>
              <a:rPr lang="ko-KR" altLang="en-US" dirty="0" smtClean="0"/>
              <a:t>설치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Arduino</a:t>
            </a:r>
            <a:r>
              <a:rPr lang="en-US" altLang="ko-KR" dirty="0" smtClean="0"/>
              <a:t> Bluetooth Controller)           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ko-KR" altLang="en-US" dirty="0" smtClean="0"/>
              <a:t>실행</a:t>
            </a:r>
            <a:endParaRPr lang="en-US" altLang="ko-KR" dirty="0" smtClean="0"/>
          </a:p>
          <a:p>
            <a:pPr marL="971550" lvl="1" indent="-514350">
              <a:lnSpc>
                <a:spcPct val="100000"/>
              </a:lnSpc>
              <a:buFont typeface="+mj-lt"/>
              <a:buAutoNum type="arabicPeriod"/>
            </a:pPr>
            <a:r>
              <a:rPr lang="en-US" altLang="ko-KR" b="1" dirty="0" err="1" smtClean="0"/>
              <a:t>Arduino</a:t>
            </a:r>
            <a:r>
              <a:rPr lang="en-US" altLang="ko-KR" b="1" dirty="0" smtClean="0"/>
              <a:t> Bluetooth Controller </a:t>
            </a:r>
            <a:r>
              <a:rPr lang="ko-KR" altLang="en-US" dirty="0" err="1" smtClean="0"/>
              <a:t>앱</a:t>
            </a:r>
            <a:r>
              <a:rPr lang="ko-KR" altLang="en-US" dirty="0" smtClean="0"/>
              <a:t> 실행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(</a:t>
            </a:r>
            <a:r>
              <a:rPr lang="ko-KR" altLang="en-US" dirty="0" smtClean="0"/>
              <a:t>비슷한 기능을 가진 다른 </a:t>
            </a:r>
            <a:r>
              <a:rPr lang="ko-KR" altLang="en-US" dirty="0" err="1" smtClean="0"/>
              <a:t>앱도</a:t>
            </a:r>
            <a:r>
              <a:rPr lang="ko-KR" altLang="en-US" dirty="0" smtClean="0"/>
              <a:t> 활용 가능</a:t>
            </a:r>
            <a:r>
              <a:rPr lang="en-US" altLang="ko-KR" dirty="0" smtClean="0"/>
              <a:t>)</a:t>
            </a:r>
          </a:p>
          <a:p>
            <a:pPr marL="971550" lvl="1" indent="-514350">
              <a:lnSpc>
                <a:spcPct val="100000"/>
              </a:lnSpc>
              <a:buFont typeface="+mj-lt"/>
              <a:buAutoNum type="arabicPeriod"/>
            </a:pPr>
            <a:r>
              <a:rPr lang="ko-KR" altLang="en-US" b="1" dirty="0" smtClean="0"/>
              <a:t>실습</a:t>
            </a:r>
            <a:r>
              <a:rPr lang="en-US" altLang="ko-KR" b="1" dirty="0" smtClean="0"/>
              <a:t>1</a:t>
            </a:r>
            <a:r>
              <a:rPr lang="ko-KR" altLang="en-US" b="1" dirty="0" smtClean="0"/>
              <a:t>에서 설정한 장치명과 </a:t>
            </a:r>
            <a:r>
              <a:rPr lang="en-US" altLang="ko-KR" b="1" dirty="0" smtClean="0"/>
              <a:t>PIN</a:t>
            </a:r>
            <a:r>
              <a:rPr lang="ko-KR" altLang="en-US" dirty="0" smtClean="0"/>
              <a:t>으로 </a:t>
            </a:r>
            <a:r>
              <a:rPr lang="ko-KR" altLang="en-US" dirty="0" err="1" smtClean="0"/>
              <a:t>페어링</a:t>
            </a:r>
            <a:endParaRPr lang="en-US" altLang="ko-KR" dirty="0" smtClean="0"/>
          </a:p>
          <a:p>
            <a:pPr marL="971550" lvl="1" indent="-514350">
              <a:lnSpc>
                <a:spcPct val="100000"/>
              </a:lnSpc>
              <a:buFont typeface="+mj-lt"/>
              <a:buAutoNum type="arabicPeriod"/>
            </a:pPr>
            <a:r>
              <a:rPr lang="ko-KR" altLang="en-US" dirty="0" smtClean="0"/>
              <a:t>휴대폰 </a:t>
            </a:r>
            <a:r>
              <a:rPr lang="ko-KR" altLang="en-US" dirty="0" err="1" smtClean="0"/>
              <a:t>앱</a:t>
            </a:r>
            <a:r>
              <a:rPr lang="ko-KR" altLang="en-US" dirty="0" smtClean="0"/>
              <a:t> 터미널 </a:t>
            </a:r>
            <a:r>
              <a:rPr lang="ko-KR" altLang="en-US" dirty="0" smtClean="0"/>
              <a:t>모드 선택</a:t>
            </a:r>
            <a:endParaRPr lang="en-US" altLang="ko-KR" dirty="0" smtClean="0"/>
          </a:p>
          <a:p>
            <a:pPr marL="971550" lvl="1" indent="-514350">
              <a:lnSpc>
                <a:spcPct val="100000"/>
              </a:lnSpc>
              <a:buFont typeface="+mj-lt"/>
              <a:buAutoNum type="arabicPeriod"/>
            </a:pPr>
            <a:r>
              <a:rPr lang="en-US" altLang="ko-KR" dirty="0" smtClean="0"/>
              <a:t>PC</a:t>
            </a:r>
            <a:r>
              <a:rPr lang="ko-KR" altLang="en-US" dirty="0" smtClean="0"/>
              <a:t>의 시리얼 모니터와 </a:t>
            </a:r>
            <a:r>
              <a:rPr lang="ko-KR" altLang="en-US" dirty="0" err="1" smtClean="0"/>
              <a:t>앱의</a:t>
            </a:r>
            <a:r>
              <a:rPr lang="ko-KR" altLang="en-US" dirty="0" smtClean="0"/>
              <a:t> 터미널을 이용하여 문자 정보 교환 테스트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(PC</a:t>
            </a:r>
            <a:r>
              <a:rPr lang="ko-KR" altLang="en-US" dirty="0" smtClean="0"/>
              <a:t>의 시리얼모니터</a:t>
            </a:r>
            <a:r>
              <a:rPr lang="en-US" altLang="ko-KR" dirty="0" smtClean="0"/>
              <a:t>: [line ending </a:t>
            </a:r>
            <a:r>
              <a:rPr lang="ko-KR" altLang="en-US" dirty="0" smtClean="0"/>
              <a:t>없음</a:t>
            </a:r>
            <a:r>
              <a:rPr lang="en-US" altLang="ko-KR" dirty="0" smtClean="0"/>
              <a:t>] </a:t>
            </a:r>
            <a:r>
              <a:rPr lang="ko-KR" altLang="en-US" dirty="0" smtClean="0"/>
              <a:t>해제</a:t>
            </a:r>
            <a:endParaRPr lang="en-US" altLang="ko-KR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323849" y="592336"/>
            <a:ext cx="7886700" cy="673099"/>
          </a:xfrm>
        </p:spPr>
        <p:txBody>
          <a:bodyPr>
            <a:normAutofit/>
          </a:bodyPr>
          <a:lstStyle/>
          <a:p>
            <a:r>
              <a:rPr lang="ko-KR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실습 </a:t>
            </a:r>
            <a:r>
              <a:rPr lang="en-US" altLang="ko-KR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2: </a:t>
            </a:r>
            <a:r>
              <a:rPr lang="ko-KR" altLang="en-US" sz="36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블루투스</a:t>
            </a:r>
            <a:r>
              <a:rPr lang="ko-KR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sz="36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페어링</a:t>
            </a:r>
            <a:r>
              <a:rPr lang="en-US" altLang="ko-KR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ko-KR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휴대폰 이용</a:t>
            </a:r>
            <a:r>
              <a:rPr lang="en-US" altLang="ko-KR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ko-KR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3849" y="223004"/>
            <a:ext cx="3948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</a:rPr>
              <a:t>실습</a:t>
            </a:r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2 : </a:t>
            </a:r>
            <a:r>
              <a:rPr lang="ko-KR" altLang="en-US" dirty="0" err="1" smtClean="0">
                <a:solidFill>
                  <a:schemeClr val="bg1">
                    <a:lumMod val="65000"/>
                  </a:schemeClr>
                </a:solidFill>
              </a:rPr>
              <a:t>블루투스</a:t>
            </a:r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ko-KR" altLang="en-US" dirty="0" err="1" smtClean="0">
                <a:solidFill>
                  <a:schemeClr val="bg1">
                    <a:lumMod val="65000"/>
                  </a:schemeClr>
                </a:solidFill>
              </a:rPr>
              <a:t>페어링</a:t>
            </a:r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</a:rPr>
              <a:t>휴대폰 이용</a:t>
            </a:r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0113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16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662" y="1498023"/>
            <a:ext cx="6772275" cy="4305300"/>
          </a:xfrm>
          <a:prstGeom prst="rect">
            <a:avLst/>
          </a:prstGeom>
        </p:spPr>
      </p:pic>
      <p:sp>
        <p:nvSpPr>
          <p:cNvPr id="4" name="제목 1"/>
          <p:cNvSpPr txBox="1">
            <a:spLocks/>
          </p:cNvSpPr>
          <p:nvPr/>
        </p:nvSpPr>
        <p:spPr>
          <a:xfrm>
            <a:off x="323849" y="592336"/>
            <a:ext cx="7886700" cy="67309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시리얼 모니터 설정</a:t>
            </a:r>
            <a:endParaRPr lang="ko-KR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3849" y="223004"/>
            <a:ext cx="3948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</a:rPr>
              <a:t>실습</a:t>
            </a:r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2 : </a:t>
            </a:r>
            <a:r>
              <a:rPr lang="ko-KR" altLang="en-US" dirty="0" err="1" smtClean="0">
                <a:solidFill>
                  <a:schemeClr val="bg1">
                    <a:lumMod val="65000"/>
                  </a:schemeClr>
                </a:solidFill>
              </a:rPr>
              <a:t>블루투스</a:t>
            </a:r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ko-KR" altLang="en-US" dirty="0" err="1" smtClean="0">
                <a:solidFill>
                  <a:schemeClr val="bg1">
                    <a:lumMod val="65000"/>
                  </a:schemeClr>
                </a:solidFill>
              </a:rPr>
              <a:t>페어링</a:t>
            </a:r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</a:rPr>
              <a:t>휴대폰 이용</a:t>
            </a:r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364182" y="5342084"/>
            <a:ext cx="1302327" cy="49183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2702540" y="3697733"/>
            <a:ext cx="4293098" cy="147732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dirty="0" err="1" smtClean="0">
                <a:solidFill>
                  <a:srgbClr val="0000FF"/>
                </a:solidFill>
                <a:latin typeface="+mj-ea"/>
                <a:ea typeface="+mj-ea"/>
              </a:rPr>
              <a:t>블루투스가</a:t>
            </a:r>
            <a:r>
              <a:rPr lang="ko-KR" altLang="en-US" dirty="0" smtClean="0">
                <a:solidFill>
                  <a:srgbClr val="0000FF"/>
                </a:solidFill>
                <a:latin typeface="+mj-ea"/>
                <a:ea typeface="+mj-ea"/>
              </a:rPr>
              <a:t> </a:t>
            </a:r>
            <a:r>
              <a:rPr lang="ko-KR" altLang="en-US" dirty="0" err="1" smtClean="0">
                <a:solidFill>
                  <a:srgbClr val="0000FF"/>
                </a:solidFill>
                <a:latin typeface="+mj-ea"/>
                <a:ea typeface="+mj-ea"/>
              </a:rPr>
              <a:t>페어링</a:t>
            </a:r>
            <a:r>
              <a:rPr lang="en-US" altLang="ko-KR" dirty="0" smtClean="0">
                <a:solidFill>
                  <a:srgbClr val="0000FF"/>
                </a:solidFill>
                <a:latin typeface="+mj-ea"/>
                <a:ea typeface="+mj-ea"/>
              </a:rPr>
              <a:t>(pairing)</a:t>
            </a:r>
            <a:r>
              <a:rPr lang="ko-KR" altLang="en-US" dirty="0" smtClean="0">
                <a:solidFill>
                  <a:srgbClr val="0000FF"/>
                </a:solidFill>
                <a:latin typeface="+mj-ea"/>
                <a:ea typeface="+mj-ea"/>
              </a:rPr>
              <a:t> 되었을 때는</a:t>
            </a:r>
            <a:endParaRPr lang="en-US" altLang="ko-KR" dirty="0" smtClean="0">
              <a:solidFill>
                <a:srgbClr val="0000FF"/>
              </a:solidFill>
              <a:latin typeface="+mj-ea"/>
              <a:ea typeface="+mj-ea"/>
            </a:endParaRPr>
          </a:p>
          <a:p>
            <a:r>
              <a:rPr lang="ko-KR" altLang="en-US" dirty="0" smtClean="0">
                <a:solidFill>
                  <a:srgbClr val="0000FF"/>
                </a:solidFill>
                <a:latin typeface="+mj-ea"/>
                <a:ea typeface="+mj-ea"/>
              </a:rPr>
              <a:t>다음 중 하나를 선택하여 사용</a:t>
            </a:r>
            <a:endParaRPr lang="en-US" altLang="ko-KR" dirty="0" smtClean="0">
              <a:solidFill>
                <a:srgbClr val="0000FF"/>
              </a:solidFill>
              <a:latin typeface="+mj-ea"/>
              <a:ea typeface="+mj-ea"/>
            </a:endParaRPr>
          </a:p>
          <a:p>
            <a:pPr algn="ctr"/>
            <a:r>
              <a:rPr lang="en-US" altLang="ko-KR" b="1" dirty="0" smtClean="0">
                <a:solidFill>
                  <a:srgbClr val="0000FF"/>
                </a:solidFill>
                <a:latin typeface="+mj-ea"/>
                <a:ea typeface="+mj-ea"/>
              </a:rPr>
              <a:t>[</a:t>
            </a:r>
            <a:r>
              <a:rPr lang="ko-KR" altLang="en-US" b="1" dirty="0" smtClean="0">
                <a:solidFill>
                  <a:srgbClr val="0000FF"/>
                </a:solidFill>
                <a:latin typeface="+mj-ea"/>
                <a:ea typeface="+mj-ea"/>
              </a:rPr>
              <a:t>새 줄</a:t>
            </a:r>
            <a:r>
              <a:rPr lang="en-US" altLang="ko-KR" b="1" dirty="0" smtClean="0">
                <a:solidFill>
                  <a:srgbClr val="0000FF"/>
                </a:solidFill>
                <a:latin typeface="+mj-ea"/>
                <a:ea typeface="+mj-ea"/>
              </a:rPr>
              <a:t>]</a:t>
            </a:r>
          </a:p>
          <a:p>
            <a:pPr algn="ctr"/>
            <a:r>
              <a:rPr lang="en-US" altLang="ko-KR" b="1" dirty="0" smtClean="0">
                <a:solidFill>
                  <a:srgbClr val="0000FF"/>
                </a:solidFill>
                <a:latin typeface="+mj-ea"/>
                <a:ea typeface="+mj-ea"/>
              </a:rPr>
              <a:t>[</a:t>
            </a:r>
            <a:r>
              <a:rPr lang="ko-KR" altLang="en-US" b="1" dirty="0" err="1" smtClean="0">
                <a:solidFill>
                  <a:srgbClr val="0000FF"/>
                </a:solidFill>
                <a:latin typeface="+mj-ea"/>
                <a:ea typeface="+mj-ea"/>
              </a:rPr>
              <a:t>캐리지</a:t>
            </a:r>
            <a:r>
              <a:rPr lang="ko-KR" altLang="en-US" b="1" dirty="0" smtClean="0">
                <a:solidFill>
                  <a:srgbClr val="0000FF"/>
                </a:solidFill>
                <a:latin typeface="+mj-ea"/>
                <a:ea typeface="+mj-ea"/>
              </a:rPr>
              <a:t> 리턴</a:t>
            </a:r>
            <a:r>
              <a:rPr lang="en-US" altLang="ko-KR" b="1" dirty="0" smtClean="0">
                <a:solidFill>
                  <a:srgbClr val="0000FF"/>
                </a:solidFill>
                <a:latin typeface="+mj-ea"/>
                <a:ea typeface="+mj-ea"/>
              </a:rPr>
              <a:t>]</a:t>
            </a:r>
          </a:p>
          <a:p>
            <a:pPr algn="ctr"/>
            <a:r>
              <a:rPr lang="en-US" altLang="ko-KR" b="1" dirty="0" smtClean="0">
                <a:solidFill>
                  <a:srgbClr val="0000FF"/>
                </a:solidFill>
                <a:latin typeface="+mj-ea"/>
                <a:ea typeface="+mj-ea"/>
              </a:rPr>
              <a:t>[Both NL &amp; CR]</a:t>
            </a:r>
          </a:p>
        </p:txBody>
      </p:sp>
    </p:spTree>
    <p:extLst>
      <p:ext uri="{BB962C8B-B14F-4D97-AF65-F5344CB8AC3E}">
        <p14:creationId xmlns:p14="http://schemas.microsoft.com/office/powerpoint/2010/main" val="1541793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17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165" y="1265430"/>
            <a:ext cx="2750128" cy="550025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9536" y="1265435"/>
            <a:ext cx="2750125" cy="550025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8905" y="1265430"/>
            <a:ext cx="2750128" cy="550025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모서리가 둥근 직사각형 5"/>
          <p:cNvSpPr/>
          <p:nvPr/>
        </p:nvSpPr>
        <p:spPr>
          <a:xfrm>
            <a:off x="297873" y="3904720"/>
            <a:ext cx="2701635" cy="49183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3427270" y="4632085"/>
            <a:ext cx="1996786" cy="39485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6149687" y="6003684"/>
            <a:ext cx="2729346" cy="30479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6205106" y="1494029"/>
            <a:ext cx="514349" cy="30479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제목 1"/>
          <p:cNvSpPr txBox="1">
            <a:spLocks/>
          </p:cNvSpPr>
          <p:nvPr/>
        </p:nvSpPr>
        <p:spPr>
          <a:xfrm>
            <a:off x="323849" y="592336"/>
            <a:ext cx="7886700" cy="673099"/>
          </a:xfrm>
          <a:prstGeom prst="rect">
            <a:avLst/>
          </a:prstGeom>
        </p:spPr>
        <p:txBody>
          <a:bodyPr>
            <a:normAutofit fontScale="850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Arduino</a:t>
            </a:r>
            <a:r>
              <a:rPr lang="en-US" altLang="ko-KR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 Bluetooth Controller </a:t>
            </a:r>
            <a:r>
              <a:rPr lang="ko-KR" altLang="en-US" sz="36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앱</a:t>
            </a:r>
            <a:r>
              <a:rPr lang="ko-KR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 </a:t>
            </a:r>
            <a:r>
              <a:rPr lang="ko-KR" altLang="en-US" sz="36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페어링</a:t>
            </a:r>
            <a:endParaRPr lang="ko-KR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23849" y="223004"/>
            <a:ext cx="3948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</a:rPr>
              <a:t>실습</a:t>
            </a:r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2 : </a:t>
            </a:r>
            <a:r>
              <a:rPr lang="ko-KR" altLang="en-US" dirty="0" err="1" smtClean="0">
                <a:solidFill>
                  <a:schemeClr val="bg1">
                    <a:lumMod val="65000"/>
                  </a:schemeClr>
                </a:solidFill>
              </a:rPr>
              <a:t>블루투스</a:t>
            </a:r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ko-KR" altLang="en-US" dirty="0" err="1" smtClean="0">
                <a:solidFill>
                  <a:schemeClr val="bg1">
                    <a:lumMod val="65000"/>
                  </a:schemeClr>
                </a:solidFill>
              </a:rPr>
              <a:t>페어링</a:t>
            </a:r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</a:rPr>
              <a:t>휴대폰 이용</a:t>
            </a:r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1046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18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9149" y="1560367"/>
            <a:ext cx="6772275" cy="43053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b="42300"/>
          <a:stretch/>
        </p:blipFill>
        <p:spPr>
          <a:xfrm>
            <a:off x="374795" y="1560367"/>
            <a:ext cx="3373581" cy="389312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직사각형 6"/>
          <p:cNvSpPr/>
          <p:nvPr/>
        </p:nvSpPr>
        <p:spPr>
          <a:xfrm>
            <a:off x="481603" y="5000638"/>
            <a:ext cx="2307102" cy="330590"/>
          </a:xfrm>
          <a:prstGeom prst="rect">
            <a:avLst/>
          </a:prstGeom>
          <a:solidFill>
            <a:srgbClr val="1697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3961012" y="2163653"/>
            <a:ext cx="2496938" cy="26568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6183" y="1561775"/>
            <a:ext cx="6772275" cy="43053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5"/>
          <a:srcRect b="42412"/>
          <a:stretch/>
        </p:blipFill>
        <p:spPr>
          <a:xfrm>
            <a:off x="367761" y="1568734"/>
            <a:ext cx="3372862" cy="388476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직사각형 8"/>
          <p:cNvSpPr/>
          <p:nvPr/>
        </p:nvSpPr>
        <p:spPr>
          <a:xfrm>
            <a:off x="501923" y="2508152"/>
            <a:ext cx="2307102" cy="3305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494888" y="2824248"/>
            <a:ext cx="2403579" cy="3305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제목 1"/>
          <p:cNvSpPr txBox="1">
            <a:spLocks/>
          </p:cNvSpPr>
          <p:nvPr/>
        </p:nvSpPr>
        <p:spPr>
          <a:xfrm>
            <a:off x="323849" y="592336"/>
            <a:ext cx="7886700" cy="67309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시리얼모니터 </a:t>
            </a:r>
            <a:r>
              <a:rPr lang="en-US" altLang="ko-KR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- </a:t>
            </a:r>
            <a:r>
              <a:rPr lang="ko-KR" altLang="en-US" sz="36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블루투스</a:t>
            </a:r>
            <a:r>
              <a:rPr lang="ko-KR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 터미널 통신</a:t>
            </a:r>
            <a:endParaRPr lang="ko-KR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23849" y="223004"/>
            <a:ext cx="3948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</a:rPr>
              <a:t>실습</a:t>
            </a:r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2 : </a:t>
            </a:r>
            <a:r>
              <a:rPr lang="ko-KR" altLang="en-US" dirty="0" err="1" smtClean="0">
                <a:solidFill>
                  <a:schemeClr val="bg1">
                    <a:lumMod val="65000"/>
                  </a:schemeClr>
                </a:solidFill>
              </a:rPr>
              <a:t>블루투스</a:t>
            </a:r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ko-KR" altLang="en-US" dirty="0" err="1" smtClean="0">
                <a:solidFill>
                  <a:schemeClr val="bg1">
                    <a:lumMod val="65000"/>
                  </a:schemeClr>
                </a:solidFill>
              </a:rPr>
              <a:t>페어링</a:t>
            </a:r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</a:rPr>
              <a:t>휴대폰 이용</a:t>
            </a:r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5787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 txBox="1">
            <a:spLocks/>
          </p:cNvSpPr>
          <p:nvPr/>
        </p:nvSpPr>
        <p:spPr>
          <a:xfrm>
            <a:off x="425272" y="1324207"/>
            <a:ext cx="8009594" cy="49311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ko-KR" altLang="en-US" dirty="0" err="1" smtClean="0"/>
              <a:t>블루투스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페어링된</a:t>
            </a:r>
            <a:r>
              <a:rPr lang="ko-KR" altLang="en-US" dirty="0" smtClean="0"/>
              <a:t> 휴대폰을 이용하여 </a:t>
            </a:r>
            <a:r>
              <a:rPr lang="en-US" altLang="ko-KR" dirty="0" smtClean="0"/>
              <a:t>3</a:t>
            </a:r>
            <a:r>
              <a:rPr lang="ko-KR" altLang="en-US" dirty="0" smtClean="0"/>
              <a:t>개의 </a:t>
            </a:r>
            <a:r>
              <a:rPr lang="en-US" altLang="ko-KR" dirty="0" smtClean="0"/>
              <a:t>LED </a:t>
            </a:r>
            <a:r>
              <a:rPr lang="ko-KR" altLang="en-US" dirty="0" smtClean="0"/>
              <a:t>점멸 제어하기</a:t>
            </a:r>
            <a:endParaRPr lang="en-US" altLang="ko-KR" dirty="0" smtClean="0"/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ko-KR" altLang="en-US" dirty="0" smtClean="0"/>
              <a:t>회로구성</a:t>
            </a:r>
            <a:endParaRPr lang="en-US" altLang="ko-KR" dirty="0" smtClean="0"/>
          </a:p>
          <a:p>
            <a:pPr lvl="1">
              <a:lnSpc>
                <a:spcPct val="100000"/>
              </a:lnSpc>
            </a:pPr>
            <a:r>
              <a:rPr lang="ko-KR" altLang="en-US" dirty="0" smtClean="0"/>
              <a:t>준비물 </a:t>
            </a:r>
            <a:r>
              <a:rPr lang="en-US" altLang="ko-KR" dirty="0" smtClean="0"/>
              <a:t>: LED(Red, Green, Yellow) 3</a:t>
            </a:r>
            <a:r>
              <a:rPr lang="ko-KR" altLang="en-US" dirty="0" smtClean="0"/>
              <a:t>개</a:t>
            </a:r>
            <a:r>
              <a:rPr lang="en-US" altLang="ko-KR" dirty="0" smtClean="0"/>
              <a:t>, 220</a:t>
            </a:r>
            <a:r>
              <a:rPr lang="ko-KR" altLang="en-US" dirty="0" smtClean="0"/>
              <a:t>옴 저항 </a:t>
            </a:r>
            <a:r>
              <a:rPr lang="en-US" altLang="ko-KR" dirty="0" smtClean="0"/>
              <a:t>3</a:t>
            </a:r>
            <a:r>
              <a:rPr lang="ko-KR" altLang="en-US" dirty="0" smtClean="0"/>
              <a:t>개</a:t>
            </a:r>
            <a:endParaRPr lang="en-US" altLang="ko-KR" dirty="0" smtClean="0"/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ko-KR" altLang="en-US" dirty="0" smtClean="0"/>
              <a:t>스케치 프로그래밍</a:t>
            </a:r>
            <a:endParaRPr lang="en-US" altLang="ko-KR" dirty="0" smtClean="0"/>
          </a:p>
          <a:p>
            <a:pPr lvl="1">
              <a:lnSpc>
                <a:spcPct val="100000"/>
              </a:lnSpc>
            </a:pPr>
            <a:r>
              <a:rPr lang="en-US" altLang="ko-KR" dirty="0" smtClean="0"/>
              <a:t>3</a:t>
            </a:r>
            <a:r>
              <a:rPr lang="ko-KR" altLang="en-US" dirty="0" smtClean="0"/>
              <a:t>개의 </a:t>
            </a:r>
            <a:r>
              <a:rPr lang="en-US" altLang="ko-KR" dirty="0" smtClean="0"/>
              <a:t>LED</a:t>
            </a:r>
            <a:r>
              <a:rPr lang="ko-KR" altLang="en-US" dirty="0"/>
              <a:t> </a:t>
            </a:r>
            <a:r>
              <a:rPr lang="ko-KR" altLang="en-US" dirty="0" smtClean="0"/>
              <a:t>개별 및 통합 제어 기능 구현</a:t>
            </a:r>
            <a:endParaRPr lang="en-US" altLang="ko-KR" dirty="0" smtClean="0"/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ko-KR" altLang="en-US" dirty="0" smtClean="0"/>
              <a:t>실행</a:t>
            </a:r>
            <a:endParaRPr lang="en-US" altLang="ko-KR" dirty="0" smtClean="0"/>
          </a:p>
          <a:p>
            <a:pPr lvl="1">
              <a:lnSpc>
                <a:spcPct val="100000"/>
              </a:lnSpc>
            </a:pPr>
            <a:endParaRPr lang="en-US" altLang="ko-KR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323849" y="592336"/>
            <a:ext cx="7886700" cy="673099"/>
          </a:xfrm>
        </p:spPr>
        <p:txBody>
          <a:bodyPr>
            <a:normAutofit/>
          </a:bodyPr>
          <a:lstStyle/>
          <a:p>
            <a:r>
              <a:rPr lang="ko-KR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실습 </a:t>
            </a:r>
            <a:r>
              <a:rPr lang="en-US" altLang="ko-KR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3: </a:t>
            </a:r>
            <a:r>
              <a:rPr lang="ko-KR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휴대폰으로 </a:t>
            </a:r>
            <a:r>
              <a:rPr lang="en-US" altLang="ko-KR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LED </a:t>
            </a:r>
            <a:r>
              <a:rPr lang="ko-KR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제어하기</a:t>
            </a:r>
            <a:endParaRPr lang="ko-KR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3849" y="223004"/>
            <a:ext cx="3467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</a:rPr>
              <a:t>실습</a:t>
            </a:r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3 : </a:t>
            </a:r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</a:rPr>
              <a:t>휴대폰으로 </a:t>
            </a:r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LED </a:t>
            </a:r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</a:rPr>
              <a:t>제어하기</a:t>
            </a:r>
            <a:endParaRPr lang="ko-KR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5462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4199" y="0"/>
            <a:ext cx="7886700" cy="1233377"/>
          </a:xfrm>
        </p:spPr>
        <p:txBody>
          <a:bodyPr/>
          <a:lstStyle/>
          <a:p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목차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34199" y="1136884"/>
            <a:ext cx="8417490" cy="5531224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err="1" smtClean="0"/>
              <a:t>블루투스</a:t>
            </a:r>
            <a:r>
              <a:rPr lang="en-US" altLang="ko-KR" dirty="0" smtClean="0"/>
              <a:t>(Bluetooth)</a:t>
            </a:r>
            <a:r>
              <a:rPr lang="ko-KR" altLang="en-US" dirty="0" smtClean="0"/>
              <a:t>에 대한 이해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ko-KR" altLang="en-US" dirty="0" smtClean="0"/>
              <a:t>실습 </a:t>
            </a:r>
            <a:r>
              <a:rPr lang="en-US" altLang="ko-KR" dirty="0" smtClean="0"/>
              <a:t>1: </a:t>
            </a:r>
            <a:r>
              <a:rPr lang="ko-KR" altLang="en-US" dirty="0" err="1" smtClean="0"/>
              <a:t>블루투스</a:t>
            </a:r>
            <a:r>
              <a:rPr lang="ko-KR" altLang="en-US" dirty="0" smtClean="0"/>
              <a:t> 모듈 설정하기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ko-KR" altLang="en-US" dirty="0" smtClean="0"/>
              <a:t>실습</a:t>
            </a:r>
            <a:r>
              <a:rPr lang="en-US" altLang="ko-KR" dirty="0"/>
              <a:t> </a:t>
            </a:r>
            <a:r>
              <a:rPr lang="en-US" altLang="ko-KR" dirty="0" smtClean="0"/>
              <a:t>2: </a:t>
            </a:r>
            <a:r>
              <a:rPr lang="ko-KR" altLang="en-US" dirty="0" err="1" smtClean="0"/>
              <a:t>블루투스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페어링</a:t>
            </a:r>
            <a:r>
              <a:rPr lang="en-US" altLang="ko-KR" dirty="0" smtClean="0"/>
              <a:t>(pairing)</a:t>
            </a:r>
          </a:p>
          <a:p>
            <a:pPr>
              <a:lnSpc>
                <a:spcPct val="150000"/>
              </a:lnSpc>
            </a:pPr>
            <a:r>
              <a:rPr lang="ko-KR" altLang="en-US" dirty="0" smtClean="0"/>
              <a:t>실습 </a:t>
            </a:r>
            <a:r>
              <a:rPr lang="en-US" altLang="ko-KR" dirty="0" smtClean="0"/>
              <a:t>3: </a:t>
            </a:r>
            <a:r>
              <a:rPr lang="ko-KR" altLang="en-US" dirty="0" smtClean="0"/>
              <a:t>휴대폰으로 </a:t>
            </a:r>
            <a:r>
              <a:rPr lang="en-US" altLang="ko-KR" dirty="0" smtClean="0"/>
              <a:t>LED </a:t>
            </a:r>
            <a:r>
              <a:rPr lang="ko-KR" altLang="en-US" dirty="0" smtClean="0"/>
              <a:t>제어하기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ko-KR" altLang="en-US" dirty="0" smtClean="0"/>
              <a:t>실습 </a:t>
            </a:r>
            <a:r>
              <a:rPr lang="en-US" altLang="ko-KR" dirty="0" smtClean="0"/>
              <a:t>4: </a:t>
            </a:r>
            <a:r>
              <a:rPr lang="ko-KR" altLang="en-US" dirty="0" smtClean="0"/>
              <a:t>휴대폰으로 </a:t>
            </a:r>
            <a:r>
              <a:rPr lang="ko-KR" altLang="en-US" dirty="0" err="1" smtClean="0"/>
              <a:t>온습도</a:t>
            </a:r>
            <a:r>
              <a:rPr lang="ko-KR" altLang="en-US" dirty="0" smtClean="0"/>
              <a:t> 정보 확인하기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2964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63640" y="637272"/>
            <a:ext cx="7886700" cy="687497"/>
          </a:xfrm>
        </p:spPr>
        <p:txBody>
          <a:bodyPr>
            <a:normAutofit fontScale="90000"/>
          </a:bodyPr>
          <a:lstStyle/>
          <a:p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1. </a:t>
            </a:r>
            <a:r>
              <a:rPr lang="ko-KR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회로구성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20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585730" y="0"/>
            <a:ext cx="5010347" cy="681082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23849" y="223004"/>
            <a:ext cx="3467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</a:rPr>
              <a:t>실습</a:t>
            </a:r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3 : </a:t>
            </a:r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</a:rPr>
              <a:t>휴대폰으로 </a:t>
            </a:r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LED </a:t>
            </a:r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</a:rPr>
              <a:t>제어하기</a:t>
            </a:r>
            <a:endParaRPr lang="ko-KR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6068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8650" y="682512"/>
            <a:ext cx="7886700" cy="602693"/>
          </a:xfrm>
        </p:spPr>
        <p:txBody>
          <a:bodyPr>
            <a:normAutofit fontScale="90000"/>
          </a:bodyPr>
          <a:lstStyle/>
          <a:p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LED </a:t>
            </a:r>
            <a:r>
              <a:rPr lang="ko-KR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점멸 제어 명령 설정 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21</a:t>
            </a:fld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23849" y="223004"/>
            <a:ext cx="3467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</a:rPr>
              <a:t>실습</a:t>
            </a:r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3 : </a:t>
            </a:r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</a:rPr>
              <a:t>휴대폰으로 </a:t>
            </a:r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LED </a:t>
            </a:r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</a:rPr>
              <a:t>제어하기</a:t>
            </a:r>
            <a:endParaRPr lang="ko-KR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4084364"/>
              </p:ext>
            </p:extLst>
          </p:nvPr>
        </p:nvGraphicFramePr>
        <p:xfrm>
          <a:off x="628650" y="1708727"/>
          <a:ext cx="8021782" cy="34867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07896"/>
                <a:gridCol w="1577009"/>
                <a:gridCol w="2603427"/>
                <a:gridCol w="933450"/>
              </a:tblGrid>
              <a:tr h="6973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smtClean="0"/>
                        <a:t>제어대상</a:t>
                      </a:r>
                      <a:endParaRPr lang="ko-KR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smtClean="0"/>
                        <a:t>켜기</a:t>
                      </a:r>
                      <a:endParaRPr lang="ko-KR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smtClean="0"/>
                        <a:t>끄기</a:t>
                      </a:r>
                      <a:endParaRPr lang="ko-KR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400"/>
                    </a:p>
                  </a:txBody>
                  <a:tcPr/>
                </a:tc>
              </a:tr>
              <a:tr h="69734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dirty="0" smtClean="0">
                          <a:latin typeface="+mj-ea"/>
                          <a:ea typeface="+mj-ea"/>
                        </a:rPr>
                        <a:t>Red LED</a:t>
                      </a:r>
                      <a:endParaRPr lang="ko-KR" altLang="en-US" sz="240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ea"/>
                          <a:ea typeface="+mj-ea"/>
                        </a:rPr>
                        <a:t>R</a:t>
                      </a:r>
                      <a:endParaRPr lang="ko-KR" altLang="en-US" sz="24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ea"/>
                          <a:ea typeface="+mj-ea"/>
                        </a:rPr>
                        <a:t>r</a:t>
                      </a:r>
                      <a:endParaRPr lang="ko-KR" altLang="en-US" sz="24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400">
                        <a:latin typeface="+mj-ea"/>
                        <a:ea typeface="+mj-ea"/>
                      </a:endParaRPr>
                    </a:p>
                  </a:txBody>
                  <a:tcPr/>
                </a:tc>
              </a:tr>
              <a:tr h="69734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dirty="0" smtClean="0">
                          <a:latin typeface="+mj-ea"/>
                          <a:ea typeface="+mj-ea"/>
                        </a:rPr>
                        <a:t>Green</a:t>
                      </a:r>
                      <a:r>
                        <a:rPr lang="en-US" altLang="ko-KR" sz="2400" baseline="0" dirty="0" smtClean="0">
                          <a:latin typeface="+mj-ea"/>
                          <a:ea typeface="+mj-ea"/>
                        </a:rPr>
                        <a:t> LED</a:t>
                      </a:r>
                      <a:endParaRPr lang="ko-KR" altLang="en-US" sz="240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ea"/>
                          <a:ea typeface="+mj-ea"/>
                        </a:rPr>
                        <a:t>G</a:t>
                      </a:r>
                      <a:endParaRPr lang="ko-KR" altLang="en-US" sz="24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ea"/>
                          <a:ea typeface="+mj-ea"/>
                        </a:rPr>
                        <a:t>g</a:t>
                      </a:r>
                      <a:endParaRPr lang="ko-KR" altLang="en-US" sz="24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400" dirty="0">
                        <a:latin typeface="+mj-ea"/>
                        <a:ea typeface="+mj-ea"/>
                      </a:endParaRPr>
                    </a:p>
                  </a:txBody>
                  <a:tcPr/>
                </a:tc>
              </a:tr>
              <a:tr h="69734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dirty="0" smtClean="0">
                          <a:latin typeface="+mj-ea"/>
                          <a:ea typeface="+mj-ea"/>
                        </a:rPr>
                        <a:t>Yellow LED</a:t>
                      </a:r>
                      <a:endParaRPr lang="ko-KR" altLang="en-US" sz="240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ea"/>
                          <a:ea typeface="+mj-ea"/>
                        </a:rPr>
                        <a:t>Y</a:t>
                      </a:r>
                      <a:endParaRPr lang="ko-KR" altLang="en-US" sz="24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ea"/>
                          <a:ea typeface="+mj-ea"/>
                        </a:rPr>
                        <a:t>y</a:t>
                      </a:r>
                      <a:endParaRPr lang="ko-KR" altLang="en-US" sz="24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400" dirty="0">
                        <a:latin typeface="+mj-ea"/>
                        <a:ea typeface="+mj-ea"/>
                      </a:endParaRPr>
                    </a:p>
                  </a:txBody>
                  <a:tcPr/>
                </a:tc>
              </a:tr>
              <a:tr h="69734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dirty="0" smtClean="0">
                          <a:latin typeface="+mj-ea"/>
                          <a:ea typeface="+mj-ea"/>
                        </a:rPr>
                        <a:t>Red, Green, Yellow</a:t>
                      </a:r>
                      <a:endParaRPr lang="ko-KR" altLang="en-US" sz="240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ea"/>
                          <a:ea typeface="+mj-ea"/>
                        </a:rPr>
                        <a:t>O</a:t>
                      </a:r>
                      <a:endParaRPr lang="ko-KR" altLang="en-US" sz="24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smtClean="0">
                          <a:latin typeface="+mj-ea"/>
                          <a:ea typeface="+mj-ea"/>
                        </a:rPr>
                        <a:t>그 외 모든 키</a:t>
                      </a:r>
                      <a:endParaRPr lang="ko-KR" altLang="en-US" sz="240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400" dirty="0">
                        <a:latin typeface="+mj-ea"/>
                        <a:ea typeface="+mj-ea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32801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8650" y="682512"/>
            <a:ext cx="7886700" cy="602693"/>
          </a:xfrm>
        </p:spPr>
        <p:txBody>
          <a:bodyPr>
            <a:normAutofit fontScale="90000"/>
          </a:bodyPr>
          <a:lstStyle/>
          <a:p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2. </a:t>
            </a:r>
            <a:r>
              <a:rPr lang="ko-KR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스케치 프로그래밍 </a:t>
            </a:r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(1)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22</a:t>
            </a:fld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528897" y="1393219"/>
            <a:ext cx="3286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//1. LED </a:t>
            </a:r>
            <a:r>
              <a:rPr lang="ko-KR" altLang="en-US" dirty="0" smtClean="0"/>
              <a:t>핀 설정 및 </a:t>
            </a:r>
            <a:r>
              <a:rPr lang="ko-KR" altLang="en-US" dirty="0" err="1" smtClean="0"/>
              <a:t>핀모드</a:t>
            </a:r>
            <a:r>
              <a:rPr lang="ko-KR" altLang="en-US" dirty="0" smtClean="0"/>
              <a:t> 설정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23849" y="223004"/>
            <a:ext cx="3467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</a:rPr>
              <a:t>실습</a:t>
            </a:r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3 : </a:t>
            </a:r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</a:rPr>
              <a:t>휴대폰으로 </a:t>
            </a:r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LED </a:t>
            </a:r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</a:rPr>
              <a:t>제어하기</a:t>
            </a:r>
            <a:endParaRPr lang="ko-KR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840548"/>
            <a:ext cx="5953125" cy="48672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직사각형 10"/>
          <p:cNvSpPr/>
          <p:nvPr/>
        </p:nvSpPr>
        <p:spPr>
          <a:xfrm>
            <a:off x="634253" y="2514173"/>
            <a:ext cx="2330620" cy="86633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614796" y="5582955"/>
            <a:ext cx="3250623" cy="9425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6317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735" y="2165398"/>
            <a:ext cx="2914650" cy="27241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23849" y="552939"/>
            <a:ext cx="7886700" cy="602693"/>
          </a:xfrm>
        </p:spPr>
        <p:txBody>
          <a:bodyPr>
            <a:normAutofit/>
          </a:bodyPr>
          <a:lstStyle/>
          <a:p>
            <a:r>
              <a:rPr lang="en-US" altLang="ko-KR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2. </a:t>
            </a:r>
            <a:r>
              <a:rPr lang="ko-KR" alt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스케치 프로그래밍 </a:t>
            </a:r>
            <a:r>
              <a:rPr lang="en-US" altLang="ko-KR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(2)</a:t>
            </a:r>
            <a:endParaRPr lang="ko-KR" alt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23</a:t>
            </a:fld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5558504" y="915873"/>
            <a:ext cx="1907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// </a:t>
            </a:r>
            <a:r>
              <a:rPr lang="ko-KR" altLang="en-US" dirty="0" smtClean="0"/>
              <a:t>명령</a:t>
            </a:r>
            <a:r>
              <a:rPr lang="en-US" altLang="ko-KR" dirty="0" smtClean="0"/>
              <a:t> </a:t>
            </a:r>
            <a:r>
              <a:rPr lang="ko-KR" altLang="en-US" dirty="0" smtClean="0"/>
              <a:t>제어 함수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23849" y="223004"/>
            <a:ext cx="3467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</a:rPr>
              <a:t>실습</a:t>
            </a:r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3 : </a:t>
            </a:r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</a:rPr>
              <a:t>휴대폰으로 </a:t>
            </a:r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LED </a:t>
            </a:r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</a:rPr>
              <a:t>제어하기</a:t>
            </a:r>
            <a:endParaRPr lang="ko-KR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23849" y="1698223"/>
            <a:ext cx="2422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// </a:t>
            </a:r>
            <a:r>
              <a:rPr lang="ko-KR" altLang="en-US" dirty="0" smtClean="0"/>
              <a:t>명령</a:t>
            </a:r>
            <a:r>
              <a:rPr lang="en-US" altLang="ko-KR" dirty="0" smtClean="0"/>
              <a:t> </a:t>
            </a:r>
            <a:r>
              <a:rPr lang="ko-KR" altLang="en-US" dirty="0" smtClean="0"/>
              <a:t>제어 함수 호출</a:t>
            </a:r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369767" y="2994940"/>
            <a:ext cx="2521143" cy="26323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7111" y="1359614"/>
            <a:ext cx="4848225" cy="5486400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123775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23849" y="552939"/>
            <a:ext cx="7886700" cy="602693"/>
          </a:xfrm>
        </p:spPr>
        <p:txBody>
          <a:bodyPr>
            <a:normAutofit/>
          </a:bodyPr>
          <a:lstStyle/>
          <a:p>
            <a:r>
              <a:rPr lang="en-US" altLang="ko-KR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3. </a:t>
            </a:r>
            <a:r>
              <a:rPr lang="ko-KR" alt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실행</a:t>
            </a:r>
            <a:endParaRPr lang="ko-KR" alt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24</a:t>
            </a:fld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23849" y="223004"/>
            <a:ext cx="3467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</a:rPr>
              <a:t>실습</a:t>
            </a:r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3 : </a:t>
            </a:r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</a:rPr>
              <a:t>휴대폰으로 </a:t>
            </a:r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LED </a:t>
            </a:r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</a:rPr>
              <a:t>제어하기</a:t>
            </a:r>
            <a:endParaRPr lang="ko-KR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6266" y="1469729"/>
            <a:ext cx="2689720" cy="228626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849" y="1469729"/>
            <a:ext cx="4332511" cy="470642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직사각형 9"/>
          <p:cNvSpPr/>
          <p:nvPr/>
        </p:nvSpPr>
        <p:spPr>
          <a:xfrm>
            <a:off x="434469" y="2612860"/>
            <a:ext cx="513487" cy="2041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434468" y="2817056"/>
            <a:ext cx="513487" cy="2041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434468" y="3037815"/>
            <a:ext cx="513487" cy="2041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434467" y="3335349"/>
            <a:ext cx="513487" cy="2041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0740" y="1461118"/>
            <a:ext cx="2695246" cy="241384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46750" y="1464287"/>
            <a:ext cx="2689236" cy="2348163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40740" y="1455677"/>
            <a:ext cx="2744598" cy="2655399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47112" y="1455677"/>
            <a:ext cx="2745766" cy="2655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97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6" grpId="0" animBg="1"/>
      <p:bldP spid="17" grpId="0" animBg="1"/>
      <p:bldP spid="1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 txBox="1">
            <a:spLocks/>
          </p:cNvSpPr>
          <p:nvPr/>
        </p:nvSpPr>
        <p:spPr>
          <a:xfrm>
            <a:off x="425272" y="1324207"/>
            <a:ext cx="8009594" cy="49311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ko-KR" altLang="en-US" dirty="0" err="1" smtClean="0"/>
              <a:t>블루투스로</a:t>
            </a:r>
            <a:r>
              <a:rPr lang="ko-KR" altLang="en-US" dirty="0" smtClean="0"/>
              <a:t> 연결된 휴대폰으로 </a:t>
            </a:r>
            <a:r>
              <a:rPr lang="ko-KR" altLang="en-US" dirty="0" err="1" smtClean="0"/>
              <a:t>온습도</a:t>
            </a:r>
            <a:r>
              <a:rPr lang="ko-KR" altLang="en-US" dirty="0" smtClean="0"/>
              <a:t> 정보 확인하기</a:t>
            </a:r>
            <a:endParaRPr lang="en-US" altLang="ko-KR" dirty="0"/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ko-KR" altLang="en-US" dirty="0"/>
              <a:t>회로구성</a:t>
            </a:r>
            <a:endParaRPr lang="en-US" altLang="ko-KR" dirty="0"/>
          </a:p>
          <a:p>
            <a:pPr lvl="1">
              <a:lnSpc>
                <a:spcPct val="100000"/>
              </a:lnSpc>
            </a:pPr>
            <a:r>
              <a:rPr lang="ko-KR" altLang="en-US" dirty="0"/>
              <a:t>준비물 </a:t>
            </a:r>
            <a:r>
              <a:rPr lang="en-US" altLang="ko-KR" dirty="0"/>
              <a:t>: </a:t>
            </a:r>
            <a:r>
              <a:rPr lang="ko-KR" altLang="en-US" dirty="0" smtClean="0"/>
              <a:t>실습 </a:t>
            </a:r>
            <a:r>
              <a:rPr lang="en-US" altLang="ko-KR" dirty="0" smtClean="0"/>
              <a:t>3</a:t>
            </a:r>
            <a:r>
              <a:rPr lang="ko-KR" altLang="en-US" dirty="0" smtClean="0"/>
              <a:t>회로 구성</a:t>
            </a:r>
            <a:r>
              <a:rPr lang="en-US" altLang="ko-KR" dirty="0" smtClean="0"/>
              <a:t>, DHT11(</a:t>
            </a:r>
            <a:r>
              <a:rPr lang="ko-KR" altLang="en-US" dirty="0" err="1" smtClean="0"/>
              <a:t>온습도</a:t>
            </a:r>
            <a:r>
              <a:rPr lang="ko-KR" altLang="en-US" dirty="0" smtClean="0"/>
              <a:t> 센서</a:t>
            </a:r>
            <a:r>
              <a:rPr lang="en-US" altLang="ko-KR" dirty="0" smtClean="0"/>
              <a:t>)</a:t>
            </a:r>
            <a:endParaRPr lang="en-US" altLang="ko-KR" dirty="0"/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ko-KR" altLang="en-US" dirty="0"/>
              <a:t>스케치 프로그래밍</a:t>
            </a:r>
            <a:endParaRPr lang="en-US" altLang="ko-KR" dirty="0"/>
          </a:p>
          <a:p>
            <a:pPr lvl="1">
              <a:lnSpc>
                <a:spcPct val="100000"/>
              </a:lnSpc>
            </a:pPr>
            <a:r>
              <a:rPr lang="ko-KR" altLang="en-US" dirty="0" err="1" smtClean="0"/>
              <a:t>온습도</a:t>
            </a:r>
            <a:r>
              <a:rPr lang="ko-KR" altLang="en-US" dirty="0" smtClean="0"/>
              <a:t> 정보를 </a:t>
            </a:r>
            <a:r>
              <a:rPr lang="ko-KR" altLang="en-US" dirty="0" err="1" smtClean="0"/>
              <a:t>블루투스를</a:t>
            </a:r>
            <a:r>
              <a:rPr lang="ko-KR" altLang="en-US" dirty="0" smtClean="0"/>
              <a:t> 이용하여 휴대폰으로 전송하도록 제어하기</a:t>
            </a:r>
            <a:endParaRPr lang="en-US" altLang="ko-KR" dirty="0" smtClean="0"/>
          </a:p>
          <a:p>
            <a:pPr lvl="1">
              <a:lnSpc>
                <a:spcPct val="100000"/>
              </a:lnSpc>
            </a:pPr>
            <a:endParaRPr lang="en-US" altLang="ko-KR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25</a:t>
            </a:fld>
            <a:endParaRPr lang="ko-KR" altLang="en-US"/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74428" y="592336"/>
            <a:ext cx="9069571" cy="673099"/>
          </a:xfrm>
        </p:spPr>
        <p:txBody>
          <a:bodyPr>
            <a:normAutofit/>
          </a:bodyPr>
          <a:lstStyle/>
          <a:p>
            <a:r>
              <a:rPr lang="ko-KR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실습 </a:t>
            </a:r>
            <a:r>
              <a:rPr lang="en-US" altLang="ko-KR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4: </a:t>
            </a:r>
            <a:r>
              <a:rPr lang="ko-KR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휴대폰으로 </a:t>
            </a:r>
            <a:r>
              <a:rPr lang="ko-KR" altLang="en-US" sz="36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온습도</a:t>
            </a:r>
            <a:r>
              <a:rPr lang="ko-KR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정보 확인하기</a:t>
            </a:r>
            <a:endParaRPr lang="ko-KR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3849" y="223004"/>
            <a:ext cx="4374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</a:rPr>
              <a:t>실습 </a:t>
            </a:r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4 : </a:t>
            </a:r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</a:rPr>
              <a:t>휴대폰으로 </a:t>
            </a:r>
            <a:r>
              <a:rPr lang="ko-KR" altLang="en-US" dirty="0" err="1" smtClean="0">
                <a:solidFill>
                  <a:schemeClr val="bg1">
                    <a:lumMod val="65000"/>
                  </a:schemeClr>
                </a:solidFill>
              </a:rPr>
              <a:t>온습도</a:t>
            </a:r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</a:rPr>
              <a:t> 정보 확인하기</a:t>
            </a:r>
            <a:endParaRPr lang="ko-KR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2547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26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055" y="136524"/>
            <a:ext cx="5675913" cy="672147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23849" y="223004"/>
            <a:ext cx="4374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</a:rPr>
              <a:t>실습 </a:t>
            </a:r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4 : </a:t>
            </a:r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</a:rPr>
              <a:t>휴대폰으로 </a:t>
            </a:r>
            <a:r>
              <a:rPr lang="ko-KR" altLang="en-US" dirty="0" err="1" smtClean="0">
                <a:solidFill>
                  <a:schemeClr val="bg1">
                    <a:lumMod val="65000"/>
                  </a:schemeClr>
                </a:solidFill>
              </a:rPr>
              <a:t>온습도</a:t>
            </a:r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</a:rPr>
              <a:t> 정보 확인하기</a:t>
            </a:r>
            <a:endParaRPr lang="ko-KR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563640" y="637272"/>
            <a:ext cx="7886700" cy="687497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1. </a:t>
            </a:r>
            <a:r>
              <a:rPr lang="ko-KR" altLang="en-US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회로구성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549688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27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37" y="1330470"/>
            <a:ext cx="6191250" cy="48482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직사각형 5"/>
          <p:cNvSpPr/>
          <p:nvPr/>
        </p:nvSpPr>
        <p:spPr>
          <a:xfrm>
            <a:off x="72737" y="1517072"/>
            <a:ext cx="4714008" cy="131618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72736" y="4632614"/>
            <a:ext cx="6099463" cy="154608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3950" y="1837460"/>
            <a:ext cx="4210050" cy="33909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직사각형 4"/>
          <p:cNvSpPr/>
          <p:nvPr/>
        </p:nvSpPr>
        <p:spPr>
          <a:xfrm>
            <a:off x="4933950" y="4745182"/>
            <a:ext cx="4025612" cy="26323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323849" y="552939"/>
            <a:ext cx="7886700" cy="60269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2. </a:t>
            </a:r>
            <a:r>
              <a:rPr lang="ko-KR" alt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스케치 프로그래밍 </a:t>
            </a:r>
            <a:r>
              <a:rPr lang="en-US" altLang="ko-KR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(1)</a:t>
            </a:r>
            <a:endParaRPr lang="ko-KR" alt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23849" y="223004"/>
            <a:ext cx="4374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</a:rPr>
              <a:t>실습 </a:t>
            </a:r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4 : </a:t>
            </a:r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</a:rPr>
              <a:t>휴대폰으로 </a:t>
            </a:r>
            <a:r>
              <a:rPr lang="ko-KR" altLang="en-US" dirty="0" err="1" smtClean="0">
                <a:solidFill>
                  <a:schemeClr val="bg1">
                    <a:lumMod val="65000"/>
                  </a:schemeClr>
                </a:solidFill>
              </a:rPr>
              <a:t>온습도</a:t>
            </a:r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</a:rPr>
              <a:t> 정보 확인하기</a:t>
            </a:r>
            <a:endParaRPr lang="ko-KR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122467" y="1145804"/>
            <a:ext cx="5644494" cy="369332"/>
          </a:xfrm>
          <a:prstGeom prst="rect">
            <a:avLst/>
          </a:prstGeom>
          <a:solidFill>
            <a:schemeClr val="bg1"/>
          </a:solidFill>
          <a:ln>
            <a:solidFill>
              <a:srgbClr val="0000FF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0000FF"/>
                </a:solidFill>
              </a:rPr>
              <a:t>// </a:t>
            </a:r>
            <a:r>
              <a:rPr lang="ko-KR" altLang="en-US" dirty="0" err="1" smtClean="0">
                <a:solidFill>
                  <a:srgbClr val="0000FF"/>
                </a:solidFill>
              </a:rPr>
              <a:t>온습도</a:t>
            </a:r>
            <a:r>
              <a:rPr lang="ko-KR" altLang="en-US" dirty="0" smtClean="0">
                <a:solidFill>
                  <a:srgbClr val="0000FF"/>
                </a:solidFill>
              </a:rPr>
              <a:t> 센서 헤더파일</a:t>
            </a:r>
            <a:r>
              <a:rPr lang="en-US" altLang="ko-KR" dirty="0" smtClean="0">
                <a:solidFill>
                  <a:srgbClr val="0000FF"/>
                </a:solidFill>
              </a:rPr>
              <a:t>, </a:t>
            </a:r>
            <a:r>
              <a:rPr lang="ko-KR" altLang="en-US" dirty="0" smtClean="0">
                <a:solidFill>
                  <a:srgbClr val="0000FF"/>
                </a:solidFill>
              </a:rPr>
              <a:t>변수선언</a:t>
            </a:r>
            <a:r>
              <a:rPr lang="en-US" altLang="ko-KR" dirty="0" smtClean="0">
                <a:solidFill>
                  <a:srgbClr val="0000FF"/>
                </a:solidFill>
              </a:rPr>
              <a:t>, </a:t>
            </a:r>
            <a:r>
              <a:rPr lang="ko-KR" altLang="en-US" dirty="0" smtClean="0">
                <a:solidFill>
                  <a:srgbClr val="0000FF"/>
                </a:solidFill>
              </a:rPr>
              <a:t>센서제어 객체 생성</a:t>
            </a:r>
            <a:endParaRPr lang="ko-KR" altLang="en-US" dirty="0">
              <a:solidFill>
                <a:srgbClr val="0000FF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87719" y="6284530"/>
            <a:ext cx="4552849" cy="369332"/>
          </a:xfrm>
          <a:prstGeom prst="rect">
            <a:avLst/>
          </a:prstGeom>
          <a:solidFill>
            <a:schemeClr val="bg1"/>
          </a:solidFill>
          <a:ln>
            <a:solidFill>
              <a:srgbClr val="0000FF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0000FF"/>
                </a:solidFill>
              </a:rPr>
              <a:t>// </a:t>
            </a:r>
            <a:r>
              <a:rPr lang="ko-KR" altLang="en-US" dirty="0" err="1">
                <a:solidFill>
                  <a:srgbClr val="0000FF"/>
                </a:solidFill>
              </a:rPr>
              <a:t>블루투스로</a:t>
            </a:r>
            <a:r>
              <a:rPr lang="ko-KR" altLang="en-US" dirty="0">
                <a:solidFill>
                  <a:srgbClr val="0000FF"/>
                </a:solidFill>
              </a:rPr>
              <a:t> </a:t>
            </a:r>
            <a:r>
              <a:rPr lang="ko-KR" altLang="en-US" dirty="0" err="1" smtClean="0">
                <a:solidFill>
                  <a:srgbClr val="0000FF"/>
                </a:solidFill>
              </a:rPr>
              <a:t>온습도</a:t>
            </a:r>
            <a:r>
              <a:rPr lang="ko-KR" altLang="en-US" dirty="0" smtClean="0">
                <a:solidFill>
                  <a:srgbClr val="0000FF"/>
                </a:solidFill>
              </a:rPr>
              <a:t> 정보를 전송하는 함수</a:t>
            </a:r>
            <a:endParaRPr lang="ko-KR" alt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5198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5" grpId="0" animBg="1"/>
      <p:bldP spid="11" grpId="0" animBg="1"/>
      <p:bldP spid="12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28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7387" y="1241571"/>
            <a:ext cx="5038725" cy="63055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직사각형 3"/>
          <p:cNvSpPr/>
          <p:nvPr/>
        </p:nvSpPr>
        <p:spPr>
          <a:xfrm>
            <a:off x="1937387" y="5398125"/>
            <a:ext cx="4025612" cy="8589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323849" y="552939"/>
            <a:ext cx="7886700" cy="60269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2. </a:t>
            </a:r>
            <a:r>
              <a:rPr lang="ko-KR" alt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스케치 프로그래밍 </a:t>
            </a:r>
            <a:r>
              <a:rPr lang="en-US" altLang="ko-KR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(2)</a:t>
            </a:r>
            <a:endParaRPr lang="ko-KR" alt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3849" y="223004"/>
            <a:ext cx="4374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</a:rPr>
              <a:t>실습 </a:t>
            </a:r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4 : </a:t>
            </a:r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</a:rPr>
              <a:t>휴대폰으로 </a:t>
            </a:r>
            <a:r>
              <a:rPr lang="ko-KR" altLang="en-US" dirty="0" err="1" smtClean="0">
                <a:solidFill>
                  <a:schemeClr val="bg1">
                    <a:lumMod val="65000"/>
                  </a:schemeClr>
                </a:solidFill>
              </a:rPr>
              <a:t>온습도</a:t>
            </a:r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</a:rPr>
              <a:t> 정보 확인하기</a:t>
            </a:r>
            <a:endParaRPr lang="ko-KR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937387" y="1246974"/>
            <a:ext cx="3104396" cy="22181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489585" y="4985824"/>
            <a:ext cx="5120312" cy="369332"/>
          </a:xfrm>
          <a:prstGeom prst="rect">
            <a:avLst/>
          </a:prstGeom>
          <a:solidFill>
            <a:schemeClr val="bg1"/>
          </a:solidFill>
          <a:ln>
            <a:solidFill>
              <a:srgbClr val="0000FF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0000FF"/>
                </a:solidFill>
              </a:rPr>
              <a:t>// </a:t>
            </a:r>
            <a:r>
              <a:rPr lang="ko-KR" altLang="en-US" dirty="0" err="1" smtClean="0">
                <a:solidFill>
                  <a:srgbClr val="0000FF"/>
                </a:solidFill>
              </a:rPr>
              <a:t>블루투스로</a:t>
            </a:r>
            <a:r>
              <a:rPr lang="ko-KR" altLang="en-US" dirty="0" smtClean="0">
                <a:solidFill>
                  <a:srgbClr val="0000FF"/>
                </a:solidFill>
              </a:rPr>
              <a:t> 전송된 </a:t>
            </a:r>
            <a:r>
              <a:rPr lang="ko-KR" altLang="en-US" dirty="0" err="1" smtClean="0">
                <a:solidFill>
                  <a:srgbClr val="0000FF"/>
                </a:solidFill>
              </a:rPr>
              <a:t>온습도</a:t>
            </a:r>
            <a:r>
              <a:rPr lang="ko-KR" altLang="en-US" dirty="0" smtClean="0">
                <a:solidFill>
                  <a:srgbClr val="0000FF"/>
                </a:solidFill>
              </a:rPr>
              <a:t> 정보 제공 명령 실행</a:t>
            </a:r>
            <a:endParaRPr lang="ko-KR" alt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4332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9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23849" y="552939"/>
            <a:ext cx="7886700" cy="602693"/>
          </a:xfrm>
        </p:spPr>
        <p:txBody>
          <a:bodyPr>
            <a:normAutofit/>
          </a:bodyPr>
          <a:lstStyle/>
          <a:p>
            <a:r>
              <a:rPr lang="en-US" altLang="ko-KR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3. </a:t>
            </a:r>
            <a:r>
              <a:rPr lang="ko-KR" alt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실행</a:t>
            </a:r>
            <a:endParaRPr lang="ko-KR" alt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29</a:t>
            </a:fld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23849" y="223004"/>
            <a:ext cx="4322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</a:rPr>
              <a:t>실습</a:t>
            </a:r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4 </a:t>
            </a:r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: </a:t>
            </a:r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</a:rPr>
              <a:t>휴대폰으로 </a:t>
            </a:r>
            <a:r>
              <a:rPr lang="ko-KR" altLang="en-US" dirty="0" err="1" smtClean="0">
                <a:solidFill>
                  <a:schemeClr val="bg1">
                    <a:lumMod val="65000"/>
                  </a:schemeClr>
                </a:solidFill>
              </a:rPr>
              <a:t>온습도</a:t>
            </a:r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</a:rPr>
              <a:t> 정보 확인하기</a:t>
            </a:r>
            <a:endParaRPr lang="ko-KR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7555" y="1358056"/>
            <a:ext cx="4670395" cy="506396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1405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414769" y="402937"/>
            <a:ext cx="7886700" cy="6730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블루투스</a:t>
            </a:r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(</a:t>
            </a:r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Bluetooth</a:t>
            </a:r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)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sp>
        <p:nvSpPr>
          <p:cNvPr id="10" name="내용 개체 틀 2"/>
          <p:cNvSpPr txBox="1">
            <a:spLocks/>
          </p:cNvSpPr>
          <p:nvPr/>
        </p:nvSpPr>
        <p:spPr>
          <a:xfrm>
            <a:off x="505689" y="1332019"/>
            <a:ext cx="7704860" cy="520689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lnSpc>
                <a:spcPct val="150000"/>
              </a:lnSpc>
            </a:pPr>
            <a:r>
              <a:rPr lang="ko-KR" altLang="en-US" b="1" dirty="0" err="1" smtClean="0"/>
              <a:t>블루투스란</a:t>
            </a:r>
            <a:r>
              <a:rPr lang="en-US" altLang="ko-KR" b="1" dirty="0" smtClean="0"/>
              <a:t>?</a:t>
            </a:r>
            <a:endParaRPr lang="en-US" altLang="ko-KR" b="1" dirty="0" smtClean="0"/>
          </a:p>
          <a:p>
            <a:pPr lvl="1" fontAlgn="base">
              <a:lnSpc>
                <a:spcPct val="150000"/>
              </a:lnSpc>
            </a:pPr>
            <a:r>
              <a:rPr lang="ko-KR" altLang="en-US" dirty="0"/>
              <a:t> 휴대폰과 컴퓨터의 다양한 입출력장치 및 이어폰과 헤드폰 등의 휴대기기를 </a:t>
            </a:r>
            <a:r>
              <a:rPr lang="en-US" altLang="ko-KR" b="1" dirty="0"/>
              <a:t>2.4GHz </a:t>
            </a:r>
            <a:r>
              <a:rPr lang="ko-KR" altLang="en-US" b="1" dirty="0"/>
              <a:t>무선 링크를 통해 </a:t>
            </a:r>
            <a:r>
              <a:rPr lang="ko-KR" altLang="en-US" b="1" dirty="0" err="1"/>
              <a:t>소출력</a:t>
            </a:r>
            <a:r>
              <a:rPr lang="en-US" altLang="ko-KR" b="1" dirty="0"/>
              <a:t>(10~100m)</a:t>
            </a:r>
            <a:r>
              <a:rPr lang="ko-KR" altLang="en-US" b="1" dirty="0"/>
              <a:t>으로 서로 연결해 정보를 교환</a:t>
            </a:r>
            <a:r>
              <a:rPr lang="ko-KR" altLang="en-US" dirty="0"/>
              <a:t>하는 </a:t>
            </a:r>
            <a:r>
              <a:rPr lang="ko-KR" altLang="en-US" dirty="0" smtClean="0"/>
              <a:t>보안프로토콜</a:t>
            </a:r>
            <a:endParaRPr lang="en-US" altLang="ko-KR" dirty="0" smtClean="0"/>
          </a:p>
          <a:p>
            <a:pPr lvl="1" fontAlgn="base">
              <a:lnSpc>
                <a:spcPct val="150000"/>
              </a:lnSpc>
            </a:pPr>
            <a:r>
              <a:rPr lang="ko-KR" altLang="en-US" sz="2000" dirty="0"/>
              <a:t> </a:t>
            </a:r>
            <a:r>
              <a:rPr lang="ko-KR" altLang="en-US" dirty="0"/>
              <a:t>단거리</a:t>
            </a:r>
            <a:r>
              <a:rPr lang="en-US" altLang="ko-KR" dirty="0"/>
              <a:t>, </a:t>
            </a:r>
            <a:r>
              <a:rPr lang="ko-KR" altLang="en-US" dirty="0"/>
              <a:t>저전력</a:t>
            </a:r>
            <a:r>
              <a:rPr lang="en-US" altLang="ko-KR" dirty="0"/>
              <a:t>, </a:t>
            </a:r>
            <a:r>
              <a:rPr lang="ko-KR" altLang="en-US" dirty="0"/>
              <a:t>저비용으로 연결하는 근거리 무선 기술 표준</a:t>
            </a:r>
            <a:endParaRPr lang="en-US" altLang="ko-KR" dirty="0"/>
          </a:p>
          <a:p>
            <a:pPr marL="0" indent="0">
              <a:lnSpc>
                <a:spcPct val="150000"/>
              </a:lnSpc>
              <a:buNone/>
            </a:pPr>
            <a:endParaRPr lang="en-US" altLang="ko-KR" sz="2400" dirty="0" smtClean="0">
              <a:latin typeface="+mn-ea"/>
            </a:endParaRPr>
          </a:p>
        </p:txBody>
      </p:sp>
      <p:pic>
        <p:nvPicPr>
          <p:cNvPr id="1026" name="Picture 2" descr="bluetoothì ëí ì´ë¯¸ì§ ê²ìê²°ê³¼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5993" y="162069"/>
            <a:ext cx="1742498" cy="1742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7486650" y="95160"/>
            <a:ext cx="13901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chemeClr val="bg1">
                    <a:lumMod val="65000"/>
                  </a:schemeClr>
                </a:solidFill>
              </a:rPr>
              <a:t>참조</a:t>
            </a:r>
            <a:r>
              <a:rPr lang="en-US" altLang="ko-KR" sz="1400" dirty="0" smtClean="0">
                <a:solidFill>
                  <a:schemeClr val="bg1">
                    <a:lumMod val="65000"/>
                  </a:schemeClr>
                </a:solidFill>
              </a:rPr>
              <a:t>: </a:t>
            </a:r>
            <a:r>
              <a:rPr lang="ko-KR" altLang="en-US" sz="1400" dirty="0" smtClean="0">
                <a:solidFill>
                  <a:schemeClr val="bg1">
                    <a:lumMod val="65000"/>
                  </a:schemeClr>
                </a:solidFill>
              </a:rPr>
              <a:t>다음 백과</a:t>
            </a:r>
            <a:endParaRPr lang="ko-KR" alt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596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414769" y="402937"/>
            <a:ext cx="7886700" cy="6730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블루투스</a:t>
            </a:r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(</a:t>
            </a:r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Bluetooth</a:t>
            </a:r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)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sp>
        <p:nvSpPr>
          <p:cNvPr id="10" name="내용 개체 틀 2"/>
          <p:cNvSpPr txBox="1">
            <a:spLocks/>
          </p:cNvSpPr>
          <p:nvPr/>
        </p:nvSpPr>
        <p:spPr>
          <a:xfrm>
            <a:off x="505689" y="1332019"/>
            <a:ext cx="7704860" cy="520689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lnSpc>
                <a:spcPct val="150000"/>
              </a:lnSpc>
            </a:pPr>
            <a:r>
              <a:rPr lang="ko-KR" altLang="en-US" b="1" dirty="0" smtClean="0"/>
              <a:t>송신전력에 따른 분류</a:t>
            </a:r>
            <a:endParaRPr lang="en-US" altLang="ko-KR" sz="2400" dirty="0">
              <a:latin typeface="+mn-ea"/>
            </a:endParaRPr>
          </a:p>
          <a:p>
            <a:pPr lvl="1" fontAlgn="base">
              <a:lnSpc>
                <a:spcPct val="100000"/>
              </a:lnSpc>
            </a:pPr>
            <a:r>
              <a:rPr lang="en-US" altLang="ko-KR" dirty="0" smtClean="0">
                <a:latin typeface="+mj-ea"/>
                <a:ea typeface="+mj-ea"/>
              </a:rPr>
              <a:t>Class1:   100m</a:t>
            </a:r>
          </a:p>
          <a:p>
            <a:pPr lvl="1" fontAlgn="base">
              <a:lnSpc>
                <a:spcPct val="100000"/>
              </a:lnSpc>
            </a:pPr>
            <a:r>
              <a:rPr lang="en-US" altLang="ko-KR" dirty="0" smtClean="0">
                <a:latin typeface="+mj-ea"/>
                <a:ea typeface="+mj-ea"/>
              </a:rPr>
              <a:t>Class2:   20~30m</a:t>
            </a:r>
          </a:p>
          <a:p>
            <a:pPr lvl="1" fontAlgn="base">
              <a:lnSpc>
                <a:spcPct val="100000"/>
              </a:lnSpc>
            </a:pPr>
            <a:r>
              <a:rPr lang="en-US" altLang="ko-KR" dirty="0" smtClean="0">
                <a:latin typeface="+mj-ea"/>
                <a:ea typeface="+mj-ea"/>
              </a:rPr>
              <a:t>Class3:   10m</a:t>
            </a:r>
          </a:p>
          <a:p>
            <a:pPr fontAlgn="base">
              <a:lnSpc>
                <a:spcPct val="150000"/>
              </a:lnSpc>
            </a:pPr>
            <a:r>
              <a:rPr lang="ko-KR" altLang="en-US" b="1" dirty="0" smtClean="0"/>
              <a:t>전송 속도에 따른 분류</a:t>
            </a:r>
            <a:endParaRPr lang="en-US" altLang="ko-KR" b="1" dirty="0" smtClean="0"/>
          </a:p>
          <a:p>
            <a:pPr lvl="1" fontAlgn="base">
              <a:lnSpc>
                <a:spcPct val="100000"/>
              </a:lnSpc>
            </a:pPr>
            <a:r>
              <a:rPr lang="ko-KR" altLang="en-US" dirty="0"/>
              <a:t>버전</a:t>
            </a:r>
            <a:r>
              <a:rPr lang="en-US" altLang="ko-KR" dirty="0" smtClean="0"/>
              <a:t>1.0:  1.2 723Kbps</a:t>
            </a:r>
          </a:p>
          <a:p>
            <a:pPr lvl="1" fontAlgn="base">
              <a:lnSpc>
                <a:spcPct val="100000"/>
              </a:lnSpc>
            </a:pPr>
            <a:r>
              <a:rPr lang="ko-KR" altLang="en-US" dirty="0" smtClean="0"/>
              <a:t>버전</a:t>
            </a:r>
            <a:r>
              <a:rPr lang="en-US" altLang="ko-KR" dirty="0" smtClean="0"/>
              <a:t>2.0:  2.1Mbps</a:t>
            </a:r>
            <a:r>
              <a:rPr lang="en-US" altLang="ko-KR" dirty="0"/>
              <a:t>, 1 : </a:t>
            </a:r>
            <a:r>
              <a:rPr lang="ko-KR" altLang="en-US" dirty="0"/>
              <a:t>다수의 </a:t>
            </a:r>
            <a:r>
              <a:rPr lang="ko-KR" altLang="en-US" dirty="0" smtClean="0"/>
              <a:t>연결</a:t>
            </a:r>
            <a:endParaRPr lang="en-US" altLang="ko-KR" dirty="0" smtClean="0"/>
          </a:p>
          <a:p>
            <a:pPr lvl="1" fontAlgn="base">
              <a:lnSpc>
                <a:spcPct val="100000"/>
              </a:lnSpc>
            </a:pPr>
            <a:r>
              <a:rPr lang="ko-KR" altLang="en-US" dirty="0" smtClean="0"/>
              <a:t>버전</a:t>
            </a:r>
            <a:r>
              <a:rPr lang="en-US" altLang="ko-KR" dirty="0"/>
              <a:t>3.0</a:t>
            </a:r>
            <a:r>
              <a:rPr lang="ko-KR" altLang="en-US" dirty="0"/>
              <a:t>＋</a:t>
            </a:r>
            <a:r>
              <a:rPr lang="en-US" altLang="ko-KR" dirty="0"/>
              <a:t>HS(high speed) 24Mbps → </a:t>
            </a:r>
            <a:r>
              <a:rPr lang="ko-KR" altLang="en-US" dirty="0"/>
              <a:t>고속 전송 </a:t>
            </a:r>
            <a:r>
              <a:rPr lang="ko-KR" altLang="en-US" dirty="0" smtClean="0"/>
              <a:t>기술</a:t>
            </a:r>
            <a:endParaRPr lang="en-US" altLang="ko-KR" dirty="0" smtClean="0"/>
          </a:p>
          <a:p>
            <a:pPr lvl="1" fontAlgn="base">
              <a:lnSpc>
                <a:spcPct val="100000"/>
              </a:lnSpc>
            </a:pPr>
            <a:r>
              <a:rPr lang="ko-KR" altLang="en-US" dirty="0" smtClean="0"/>
              <a:t>버전</a:t>
            </a:r>
            <a:r>
              <a:rPr lang="en-US" altLang="ko-KR" dirty="0" smtClean="0"/>
              <a:t>4.0:  </a:t>
            </a:r>
            <a:r>
              <a:rPr lang="en-US" altLang="ko-KR" b="1" dirty="0" smtClean="0"/>
              <a:t>BLE</a:t>
            </a:r>
            <a:r>
              <a:rPr lang="en-US" altLang="ko-KR" dirty="0" smtClean="0"/>
              <a:t>(</a:t>
            </a:r>
            <a:r>
              <a:rPr lang="en-US" altLang="ko-KR" b="1" dirty="0" smtClean="0"/>
              <a:t>B</a:t>
            </a:r>
            <a:r>
              <a:rPr lang="en-US" altLang="ko-KR" dirty="0" smtClean="0"/>
              <a:t>luetooth </a:t>
            </a:r>
            <a:r>
              <a:rPr lang="en-US" altLang="ko-KR" b="1" dirty="0" smtClean="0"/>
              <a:t>L</a:t>
            </a:r>
            <a:r>
              <a:rPr lang="en-US" altLang="ko-KR" dirty="0" smtClean="0"/>
              <a:t>ow </a:t>
            </a:r>
            <a:r>
              <a:rPr lang="en-US" altLang="ko-KR" b="1" dirty="0" smtClean="0"/>
              <a:t>E</a:t>
            </a:r>
            <a:r>
              <a:rPr lang="en-US" altLang="ko-KR" dirty="0" smtClean="0"/>
              <a:t>nergy</a:t>
            </a:r>
            <a:r>
              <a:rPr lang="en-US" altLang="ko-KR" dirty="0"/>
              <a:t>, </a:t>
            </a:r>
            <a:r>
              <a:rPr lang="ko-KR" altLang="en-US" b="1" dirty="0"/>
              <a:t>저전력 </a:t>
            </a:r>
            <a:r>
              <a:rPr lang="ko-KR" altLang="en-US" b="1" dirty="0" err="1"/>
              <a:t>블루투스</a:t>
            </a:r>
            <a:r>
              <a:rPr lang="en-US" altLang="ko-KR" dirty="0"/>
              <a:t>)</a:t>
            </a:r>
            <a:endParaRPr lang="en-US" altLang="ko-KR" b="1" dirty="0" smtClean="0"/>
          </a:p>
        </p:txBody>
      </p:sp>
      <p:pic>
        <p:nvPicPr>
          <p:cNvPr id="1026" name="Picture 2" descr="bluetoothì ëí ì´ë¯¸ì§ ê²ìê²°ê³¼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5993" y="162069"/>
            <a:ext cx="1742498" cy="1742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7486650" y="95160"/>
            <a:ext cx="13901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chemeClr val="bg1">
                    <a:lumMod val="65000"/>
                  </a:schemeClr>
                </a:solidFill>
              </a:rPr>
              <a:t>참조</a:t>
            </a:r>
            <a:r>
              <a:rPr lang="en-US" altLang="ko-KR" sz="1400" dirty="0" smtClean="0">
                <a:solidFill>
                  <a:schemeClr val="bg1">
                    <a:lumMod val="65000"/>
                  </a:schemeClr>
                </a:solidFill>
              </a:rPr>
              <a:t>: </a:t>
            </a:r>
            <a:r>
              <a:rPr lang="ko-KR" altLang="en-US" sz="1400" dirty="0" smtClean="0">
                <a:solidFill>
                  <a:schemeClr val="bg1">
                    <a:lumMod val="65000"/>
                  </a:schemeClr>
                </a:solidFill>
              </a:rPr>
              <a:t>다음 백과</a:t>
            </a:r>
            <a:endParaRPr lang="ko-KR" alt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7568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414769" y="402937"/>
            <a:ext cx="7886700" cy="6730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블루투스</a:t>
            </a:r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(</a:t>
            </a:r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Bluetooth</a:t>
            </a:r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)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sp>
        <p:nvSpPr>
          <p:cNvPr id="10" name="내용 개체 틀 2"/>
          <p:cNvSpPr txBox="1">
            <a:spLocks/>
          </p:cNvSpPr>
          <p:nvPr/>
        </p:nvSpPr>
        <p:spPr>
          <a:xfrm>
            <a:off x="414769" y="1332019"/>
            <a:ext cx="8638311" cy="520689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lnSpc>
                <a:spcPct val="150000"/>
              </a:lnSpc>
            </a:pPr>
            <a:r>
              <a:rPr lang="ko-KR" altLang="en-US" b="1" dirty="0" smtClean="0"/>
              <a:t>사용주파수</a:t>
            </a:r>
            <a:endParaRPr lang="en-US" altLang="ko-KR" b="1" dirty="0" smtClean="0"/>
          </a:p>
          <a:p>
            <a:pPr lvl="1" fontAlgn="base">
              <a:lnSpc>
                <a:spcPts val="3500"/>
              </a:lnSpc>
            </a:pPr>
            <a:r>
              <a:rPr lang="en-US" altLang="ko-KR" b="1" dirty="0" smtClean="0">
                <a:latin typeface="+mn-ea"/>
              </a:rPr>
              <a:t>ISM</a:t>
            </a:r>
            <a:r>
              <a:rPr lang="en-US" altLang="ko-KR" dirty="0" smtClean="0">
                <a:latin typeface="+mn-ea"/>
              </a:rPr>
              <a:t>(Industrial Scientific and Medical) </a:t>
            </a:r>
            <a:r>
              <a:rPr lang="ko-KR" altLang="en-US" dirty="0" smtClean="0">
                <a:latin typeface="+mn-ea"/>
              </a:rPr>
              <a:t>주파수</a:t>
            </a:r>
            <a:endParaRPr lang="en-US" altLang="ko-KR" dirty="0" smtClean="0">
              <a:latin typeface="+mn-ea"/>
            </a:endParaRPr>
          </a:p>
          <a:p>
            <a:pPr lvl="1" fontAlgn="base">
              <a:lnSpc>
                <a:spcPts val="3500"/>
              </a:lnSpc>
            </a:pPr>
            <a:r>
              <a:rPr lang="ko-KR" altLang="en-US" dirty="0" smtClean="0">
                <a:latin typeface="+mn-ea"/>
              </a:rPr>
              <a:t>장애물과 무관하고 전 방향으로 신호 전송 가능</a:t>
            </a:r>
            <a:endParaRPr lang="en-US" altLang="ko-KR" dirty="0" smtClean="0">
              <a:latin typeface="+mn-ea"/>
            </a:endParaRPr>
          </a:p>
          <a:p>
            <a:pPr lvl="1" fontAlgn="base">
              <a:lnSpc>
                <a:spcPts val="3500"/>
              </a:lnSpc>
            </a:pPr>
            <a:r>
              <a:rPr lang="ko-KR" altLang="en-US" dirty="0" smtClean="0">
                <a:latin typeface="+mn-ea"/>
              </a:rPr>
              <a:t>저전력</a:t>
            </a:r>
            <a:r>
              <a:rPr lang="en-US" altLang="ko-KR" dirty="0" smtClean="0">
                <a:latin typeface="+mn-ea"/>
              </a:rPr>
              <a:t>(100mW) </a:t>
            </a:r>
            <a:r>
              <a:rPr lang="ko-KR" altLang="en-US" dirty="0" smtClean="0">
                <a:latin typeface="+mn-ea"/>
              </a:rPr>
              <a:t>사용</a:t>
            </a:r>
            <a:r>
              <a:rPr lang="en-US" altLang="ko-KR" dirty="0" smtClean="0">
                <a:latin typeface="+mn-ea"/>
              </a:rPr>
              <a:t>, </a:t>
            </a:r>
            <a:r>
              <a:rPr lang="ko-KR" altLang="en-US" dirty="0" smtClean="0">
                <a:latin typeface="+mn-ea"/>
              </a:rPr>
              <a:t>표준규격 준수</a:t>
            </a:r>
            <a:endParaRPr lang="en-US" altLang="ko-KR" dirty="0" smtClean="0">
              <a:latin typeface="+mn-ea"/>
            </a:endParaRPr>
          </a:p>
          <a:p>
            <a:pPr fontAlgn="base">
              <a:lnSpc>
                <a:spcPct val="150000"/>
              </a:lnSpc>
            </a:pPr>
            <a:r>
              <a:rPr lang="ko-KR" altLang="en-US" b="1" dirty="0" err="1" smtClean="0"/>
              <a:t>블루투스</a:t>
            </a:r>
            <a:r>
              <a:rPr lang="ko-KR" altLang="en-US" b="1" dirty="0" smtClean="0"/>
              <a:t> 네트워크</a:t>
            </a:r>
            <a:endParaRPr lang="en-US" altLang="ko-KR" b="1" dirty="0" smtClean="0"/>
          </a:p>
          <a:p>
            <a:pPr lvl="1" fontAlgn="base">
              <a:lnSpc>
                <a:spcPts val="3500"/>
              </a:lnSpc>
            </a:pPr>
            <a:r>
              <a:rPr lang="ko-KR" altLang="en-US" b="1" dirty="0" smtClean="0">
                <a:latin typeface="+mn-ea"/>
              </a:rPr>
              <a:t>마스터</a:t>
            </a:r>
            <a:r>
              <a:rPr lang="en-US" altLang="ko-KR" b="1" dirty="0" smtClean="0">
                <a:latin typeface="+mn-ea"/>
              </a:rPr>
              <a:t>(master)</a:t>
            </a:r>
            <a:r>
              <a:rPr lang="en-US" altLang="ko-KR" dirty="0" smtClean="0">
                <a:latin typeface="+mn-ea"/>
              </a:rPr>
              <a:t>/</a:t>
            </a:r>
            <a:r>
              <a:rPr lang="ko-KR" altLang="en-US" b="1" dirty="0" err="1" smtClean="0">
                <a:latin typeface="+mn-ea"/>
              </a:rPr>
              <a:t>슬레이브</a:t>
            </a:r>
            <a:r>
              <a:rPr lang="en-US" altLang="ko-KR" b="1" dirty="0" smtClean="0">
                <a:latin typeface="+mn-ea"/>
              </a:rPr>
              <a:t>(slave)</a:t>
            </a:r>
            <a:r>
              <a:rPr lang="en-US" altLang="ko-KR" dirty="0" smtClean="0">
                <a:latin typeface="+mn-ea"/>
              </a:rPr>
              <a:t> </a:t>
            </a:r>
            <a:r>
              <a:rPr lang="ko-KR" altLang="en-US" dirty="0" smtClean="0">
                <a:latin typeface="+mn-ea"/>
              </a:rPr>
              <a:t>모델로 연결</a:t>
            </a:r>
            <a:r>
              <a:rPr lang="en-US" altLang="ko-KR" dirty="0" smtClean="0">
                <a:latin typeface="+mn-ea"/>
              </a:rPr>
              <a:t>(</a:t>
            </a:r>
            <a:r>
              <a:rPr lang="en-US" altLang="ko-KR" b="1" dirty="0" smtClean="0">
                <a:latin typeface="+mn-ea"/>
              </a:rPr>
              <a:t>pairing</a:t>
            </a:r>
            <a:r>
              <a:rPr lang="en-US" altLang="ko-KR" dirty="0" smtClean="0">
                <a:latin typeface="+mn-ea"/>
              </a:rPr>
              <a:t>)</a:t>
            </a:r>
          </a:p>
          <a:p>
            <a:pPr lvl="1" fontAlgn="base">
              <a:lnSpc>
                <a:spcPts val="3500"/>
              </a:lnSpc>
            </a:pPr>
            <a:r>
              <a:rPr lang="ko-KR" altLang="en-US" dirty="0" smtClean="0">
                <a:latin typeface="+mn-ea"/>
              </a:rPr>
              <a:t>마스터만 연결 시도 가능</a:t>
            </a:r>
            <a:r>
              <a:rPr lang="en-US" altLang="ko-KR" dirty="0" smtClean="0">
                <a:latin typeface="+mn-ea"/>
              </a:rPr>
              <a:t>. (</a:t>
            </a:r>
            <a:r>
              <a:rPr lang="ko-KR" altLang="en-US" dirty="0" err="1" smtClean="0">
                <a:latin typeface="+mn-ea"/>
              </a:rPr>
              <a:t>슬레이브는</a:t>
            </a:r>
            <a:r>
              <a:rPr lang="ko-KR" altLang="en-US" dirty="0" smtClean="0">
                <a:latin typeface="+mn-ea"/>
              </a:rPr>
              <a:t> 연결 시도 불가</a:t>
            </a:r>
            <a:r>
              <a:rPr lang="en-US" altLang="ko-KR" dirty="0" smtClean="0">
                <a:latin typeface="+mn-ea"/>
              </a:rPr>
              <a:t>)</a:t>
            </a:r>
          </a:p>
          <a:p>
            <a:pPr lvl="1" fontAlgn="base">
              <a:lnSpc>
                <a:spcPts val="3500"/>
              </a:lnSpc>
            </a:pPr>
            <a:r>
              <a:rPr lang="ko-KR" altLang="en-US" b="1" dirty="0" smtClean="0">
                <a:latin typeface="+mn-ea"/>
              </a:rPr>
              <a:t>주파수 </a:t>
            </a:r>
            <a:r>
              <a:rPr lang="ko-KR" altLang="en-US" b="1" dirty="0" err="1" smtClean="0">
                <a:latin typeface="+mn-ea"/>
              </a:rPr>
              <a:t>호핑</a:t>
            </a:r>
            <a:r>
              <a:rPr lang="ko-KR" altLang="en-US" dirty="0" err="1" smtClean="0">
                <a:latin typeface="+mn-ea"/>
              </a:rPr>
              <a:t>으로</a:t>
            </a:r>
            <a:r>
              <a:rPr lang="ko-KR" altLang="en-US" dirty="0" smtClean="0">
                <a:latin typeface="+mn-ea"/>
              </a:rPr>
              <a:t> 데이터를 여러 주파수에 분할하여 전송</a:t>
            </a:r>
            <a:r>
              <a:rPr lang="en-US" altLang="ko-KR" dirty="0" smtClean="0">
                <a:latin typeface="+mn-ea"/>
              </a:rPr>
              <a:t>, </a:t>
            </a:r>
            <a:r>
              <a:rPr lang="ko-KR" altLang="en-US" dirty="0" err="1" smtClean="0">
                <a:latin typeface="+mn-ea"/>
              </a:rPr>
              <a:t>보안면에서도</a:t>
            </a:r>
            <a:r>
              <a:rPr lang="ko-KR" altLang="en-US" dirty="0" smtClean="0">
                <a:latin typeface="+mn-ea"/>
              </a:rPr>
              <a:t> 상대적으로 안전</a:t>
            </a:r>
            <a:endParaRPr lang="en-US" altLang="ko-KR" dirty="0" smtClean="0">
              <a:latin typeface="+mn-ea"/>
            </a:endParaRPr>
          </a:p>
        </p:txBody>
      </p:sp>
      <p:pic>
        <p:nvPicPr>
          <p:cNvPr id="1026" name="Picture 2" descr="bluetoothì ëí ì´ë¯¸ì§ ê²ìê²°ê³¼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5993" y="162069"/>
            <a:ext cx="1742498" cy="1742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7486650" y="95160"/>
            <a:ext cx="13901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chemeClr val="bg1">
                    <a:lumMod val="65000"/>
                  </a:schemeClr>
                </a:solidFill>
              </a:rPr>
              <a:t>참조</a:t>
            </a:r>
            <a:r>
              <a:rPr lang="en-US" altLang="ko-KR" sz="1400" dirty="0" smtClean="0">
                <a:solidFill>
                  <a:schemeClr val="bg1">
                    <a:lumMod val="65000"/>
                  </a:schemeClr>
                </a:solidFill>
              </a:rPr>
              <a:t>: </a:t>
            </a:r>
            <a:r>
              <a:rPr lang="ko-KR" altLang="en-US" sz="1400" dirty="0" smtClean="0">
                <a:solidFill>
                  <a:schemeClr val="bg1">
                    <a:lumMod val="65000"/>
                  </a:schemeClr>
                </a:solidFill>
              </a:rPr>
              <a:t>다음 백과</a:t>
            </a:r>
            <a:endParaRPr lang="ko-KR" alt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0230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414769" y="402937"/>
            <a:ext cx="7886700" cy="6730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블루투스</a:t>
            </a:r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(</a:t>
            </a:r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Bluetooth</a:t>
            </a:r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)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sp>
        <p:nvSpPr>
          <p:cNvPr id="10" name="내용 개체 틀 2"/>
          <p:cNvSpPr txBox="1">
            <a:spLocks/>
          </p:cNvSpPr>
          <p:nvPr/>
        </p:nvSpPr>
        <p:spPr>
          <a:xfrm>
            <a:off x="414769" y="1332019"/>
            <a:ext cx="8638311" cy="520689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lnSpc>
                <a:spcPct val="150000"/>
              </a:lnSpc>
            </a:pPr>
            <a:r>
              <a:rPr lang="ko-KR" altLang="en-US" b="1" dirty="0" smtClean="0"/>
              <a:t>명칭의 유래</a:t>
            </a:r>
            <a:endParaRPr lang="en-US" altLang="ko-KR" b="1" dirty="0" smtClean="0"/>
          </a:p>
          <a:p>
            <a:pPr lvl="1" fontAlgn="base">
              <a:lnSpc>
                <a:spcPct val="100000"/>
              </a:lnSpc>
            </a:pPr>
            <a:r>
              <a:rPr lang="en-US" altLang="ko-KR" dirty="0" smtClean="0"/>
              <a:t>1994</a:t>
            </a:r>
            <a:r>
              <a:rPr lang="ko-KR" altLang="en-US" dirty="0" smtClean="0"/>
              <a:t>년 스웨덴 </a:t>
            </a:r>
            <a:r>
              <a:rPr lang="ko-KR" altLang="en-US" dirty="0" err="1" smtClean="0"/>
              <a:t>에릭슨이</a:t>
            </a:r>
            <a:r>
              <a:rPr lang="ko-KR" altLang="en-US" dirty="0" smtClean="0"/>
              <a:t> 휴대폰과 주변장치 연결을 위한 연구에서 출발</a:t>
            </a:r>
            <a:endParaRPr lang="en-US" altLang="ko-KR" dirty="0" smtClean="0"/>
          </a:p>
          <a:p>
            <a:pPr lvl="1" fontAlgn="base">
              <a:lnSpc>
                <a:spcPct val="100000"/>
              </a:lnSpc>
            </a:pPr>
            <a:r>
              <a:rPr lang="en-US" altLang="ko-KR" dirty="0"/>
              <a:t>10</a:t>
            </a:r>
            <a:r>
              <a:rPr lang="ko-KR" altLang="en-US" dirty="0"/>
              <a:t>세기 </a:t>
            </a:r>
            <a:r>
              <a:rPr lang="ko-KR" altLang="en-US" b="1" dirty="0" err="1"/>
              <a:t>헤럴드</a:t>
            </a:r>
            <a:r>
              <a:rPr lang="ko-KR" altLang="en-US" b="1" dirty="0"/>
              <a:t> </a:t>
            </a:r>
            <a:r>
              <a:rPr lang="ko-KR" altLang="en-US" b="1" dirty="0" err="1"/>
              <a:t>블루투스</a:t>
            </a:r>
            <a:r>
              <a:rPr lang="en-US" altLang="ko-KR" b="1" dirty="0"/>
              <a:t>(</a:t>
            </a:r>
            <a:r>
              <a:rPr lang="en-US" altLang="ko-KR" b="1" dirty="0" err="1"/>
              <a:t>Harald</a:t>
            </a:r>
            <a:r>
              <a:rPr lang="en-US" altLang="ko-KR" b="1" dirty="0"/>
              <a:t> Bluetooth)</a:t>
            </a:r>
            <a:r>
              <a:rPr lang="ko-KR" altLang="en-US" dirty="0"/>
              <a:t>가 스칸디나비아 국가인 덴마크와 노르웨이를 </a:t>
            </a:r>
            <a:r>
              <a:rPr lang="ko-KR" altLang="en-US" dirty="0" smtClean="0"/>
              <a:t>통일한 것처럼 무선통신 규격을 통일하겠다는 의미</a:t>
            </a:r>
            <a:endParaRPr lang="en-US" altLang="ko-KR" dirty="0" smtClean="0"/>
          </a:p>
        </p:txBody>
      </p:sp>
      <p:pic>
        <p:nvPicPr>
          <p:cNvPr id="1026" name="Picture 2" descr="bluetoothì ëí ì´ë¯¸ì§ ê²ìê²°ê³¼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5993" y="162069"/>
            <a:ext cx="1742498" cy="1742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7486650" y="95160"/>
            <a:ext cx="13901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chemeClr val="bg1">
                    <a:lumMod val="65000"/>
                  </a:schemeClr>
                </a:solidFill>
              </a:rPr>
              <a:t>참조</a:t>
            </a:r>
            <a:r>
              <a:rPr lang="en-US" altLang="ko-KR" sz="1400" dirty="0" smtClean="0">
                <a:solidFill>
                  <a:schemeClr val="bg1">
                    <a:lumMod val="65000"/>
                  </a:schemeClr>
                </a:solidFill>
              </a:rPr>
              <a:t>: </a:t>
            </a:r>
            <a:r>
              <a:rPr lang="ko-KR" altLang="en-US" sz="1400" dirty="0" smtClean="0">
                <a:solidFill>
                  <a:schemeClr val="bg1">
                    <a:lumMod val="65000"/>
                  </a:schemeClr>
                </a:solidFill>
              </a:rPr>
              <a:t>다음 백과</a:t>
            </a:r>
            <a:endParaRPr lang="ko-KR" alt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2050" name="Picture 2" descr="ë¸ë£¨í¬ì¤ ë¡ê³ 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607" y="4114155"/>
            <a:ext cx="5691043" cy="2516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838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323849" y="307523"/>
            <a:ext cx="7886700" cy="6730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블루투스</a:t>
            </a:r>
            <a:r>
              <a:rPr lang="ko-KR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 모듈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43793" y="5140010"/>
            <a:ext cx="34987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rgbClr val="0000FF"/>
                </a:solidFill>
                <a:latin typeface="+mn-ea"/>
              </a:rPr>
              <a:t>master/slave </a:t>
            </a:r>
            <a:r>
              <a:rPr lang="ko-KR" altLang="en-US" sz="2400" b="1" dirty="0" smtClean="0">
                <a:solidFill>
                  <a:srgbClr val="0000FF"/>
                </a:solidFill>
                <a:latin typeface="+mn-ea"/>
              </a:rPr>
              <a:t>설정 가능</a:t>
            </a:r>
            <a:endParaRPr lang="en-US" altLang="ko-KR" sz="2400" b="1" dirty="0" smtClean="0">
              <a:solidFill>
                <a:srgbClr val="0000FF"/>
              </a:solidFill>
              <a:latin typeface="+mn-ea"/>
            </a:endParaRPr>
          </a:p>
          <a:p>
            <a:r>
              <a:rPr lang="ko-KR" altLang="en-US" sz="2400" b="1" dirty="0" err="1" smtClean="0">
                <a:solidFill>
                  <a:srgbClr val="0000FF"/>
                </a:solidFill>
                <a:latin typeface="+mn-ea"/>
              </a:rPr>
              <a:t>아두이노</a:t>
            </a:r>
            <a:r>
              <a:rPr lang="ko-KR" altLang="en-US" sz="2400" b="1" dirty="0" smtClean="0">
                <a:solidFill>
                  <a:srgbClr val="0000FF"/>
                </a:solidFill>
                <a:latin typeface="+mn-ea"/>
              </a:rPr>
              <a:t> 간 통신 가능</a:t>
            </a:r>
            <a:endParaRPr lang="ko-KR" altLang="en-US" sz="2400" b="1" dirty="0">
              <a:solidFill>
                <a:srgbClr val="0000FF"/>
              </a:solidFill>
              <a:latin typeface="+mn-ea"/>
            </a:endParaRPr>
          </a:p>
        </p:txBody>
      </p:sp>
      <p:pic>
        <p:nvPicPr>
          <p:cNvPr id="5122" name="Picture 2" descr="https://res.cloudinary.com/openmicrolab/image/upload/v1486793995/HC-05_HC-06_lkpfkl.jp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6206" y="1216150"/>
            <a:ext cx="6061985" cy="4152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모서리가 둥근 직사각형 8"/>
          <p:cNvSpPr/>
          <p:nvPr/>
        </p:nvSpPr>
        <p:spPr>
          <a:xfrm>
            <a:off x="1770077" y="1286743"/>
            <a:ext cx="853516" cy="49183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4874004" y="1286742"/>
            <a:ext cx="880716" cy="49183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4734923" y="5140009"/>
            <a:ext cx="34987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rgbClr val="0000FF"/>
                </a:solidFill>
                <a:latin typeface="+mn-ea"/>
              </a:rPr>
              <a:t>slave </a:t>
            </a:r>
            <a:r>
              <a:rPr lang="ko-KR" altLang="en-US" sz="2400" b="1" dirty="0" smtClean="0">
                <a:solidFill>
                  <a:srgbClr val="0000FF"/>
                </a:solidFill>
                <a:latin typeface="+mn-ea"/>
              </a:rPr>
              <a:t>기능만 가능</a:t>
            </a:r>
            <a:endParaRPr lang="en-US" altLang="ko-KR" sz="2400" b="1" dirty="0" smtClean="0">
              <a:solidFill>
                <a:srgbClr val="0000FF"/>
              </a:solidFill>
              <a:latin typeface="+mn-ea"/>
            </a:endParaRPr>
          </a:p>
          <a:p>
            <a:r>
              <a:rPr lang="ko-KR" altLang="en-US" sz="2400" b="1" dirty="0" err="1" smtClean="0">
                <a:solidFill>
                  <a:srgbClr val="0000FF"/>
                </a:solidFill>
                <a:latin typeface="+mn-ea"/>
              </a:rPr>
              <a:t>아두이노</a:t>
            </a:r>
            <a:r>
              <a:rPr lang="ko-KR" altLang="en-US" sz="2400" b="1" dirty="0" smtClean="0">
                <a:solidFill>
                  <a:srgbClr val="0000FF"/>
                </a:solidFill>
                <a:latin typeface="+mn-ea"/>
              </a:rPr>
              <a:t> 간 통신 불가</a:t>
            </a:r>
            <a:endParaRPr lang="ko-KR" altLang="en-US" sz="2400" b="1" dirty="0">
              <a:solidFill>
                <a:srgbClr val="0000FF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71774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 txBox="1">
            <a:spLocks/>
          </p:cNvSpPr>
          <p:nvPr/>
        </p:nvSpPr>
        <p:spPr>
          <a:xfrm>
            <a:off x="425272" y="1324207"/>
            <a:ext cx="8399946" cy="493111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ko-KR" altLang="en-US" dirty="0" err="1" smtClean="0"/>
              <a:t>블루투스</a:t>
            </a:r>
            <a:r>
              <a:rPr lang="ko-KR" altLang="en-US" dirty="0" smtClean="0"/>
              <a:t> 모듈</a:t>
            </a:r>
            <a:r>
              <a:rPr lang="en-US" altLang="ko-KR" dirty="0" smtClean="0"/>
              <a:t>(HC-06)</a:t>
            </a:r>
            <a:r>
              <a:rPr lang="ko-KR" altLang="en-US" dirty="0" smtClean="0"/>
              <a:t>을</a:t>
            </a:r>
            <a:r>
              <a:rPr lang="en-US" altLang="ko-KR" dirty="0"/>
              <a:t> </a:t>
            </a:r>
            <a:r>
              <a:rPr lang="ko-KR" altLang="en-US" dirty="0" err="1" smtClean="0"/>
              <a:t>아두이노와</a:t>
            </a:r>
            <a:r>
              <a:rPr lang="ko-KR" altLang="en-US" dirty="0" smtClean="0"/>
              <a:t> 연결하여 초기화 하기</a:t>
            </a:r>
            <a:r>
              <a:rPr lang="en-US" altLang="ko-KR" dirty="0" smtClean="0"/>
              <a:t>(</a:t>
            </a:r>
            <a:r>
              <a:rPr lang="ko-KR" altLang="en-US" dirty="0" smtClean="0"/>
              <a:t>이름</a:t>
            </a:r>
            <a:r>
              <a:rPr lang="en-US" altLang="ko-KR" dirty="0" smtClean="0"/>
              <a:t>, PIN, </a:t>
            </a:r>
            <a:r>
              <a:rPr lang="ko-KR" altLang="en-US" dirty="0" smtClean="0"/>
              <a:t>통신속도 등 설정</a:t>
            </a:r>
            <a:r>
              <a:rPr lang="en-US" altLang="ko-KR" dirty="0" smtClean="0"/>
              <a:t>)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ko-KR" altLang="en-US" dirty="0" smtClean="0"/>
              <a:t>회로구성</a:t>
            </a:r>
            <a:endParaRPr lang="en-US" altLang="ko-KR" dirty="0" smtClean="0"/>
          </a:p>
          <a:p>
            <a:pPr lvl="1">
              <a:lnSpc>
                <a:spcPct val="100000"/>
              </a:lnSpc>
            </a:pPr>
            <a:r>
              <a:rPr lang="ko-KR" altLang="en-US" dirty="0" smtClean="0"/>
              <a:t>준비물 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블루투스</a:t>
            </a:r>
            <a:r>
              <a:rPr lang="ko-KR" altLang="en-US" dirty="0" smtClean="0"/>
              <a:t> 모듈</a:t>
            </a:r>
            <a:r>
              <a:rPr lang="en-US" altLang="ko-KR" dirty="0" smtClean="0"/>
              <a:t>(HC-06), </a:t>
            </a:r>
            <a:r>
              <a:rPr lang="ko-KR" altLang="en-US" dirty="0" smtClean="0"/>
              <a:t>케이블</a:t>
            </a:r>
            <a:endParaRPr lang="en-US" altLang="ko-KR" dirty="0" smtClean="0"/>
          </a:p>
          <a:p>
            <a:pPr lvl="1">
              <a:lnSpc>
                <a:spcPct val="100000"/>
              </a:lnSpc>
            </a:pPr>
            <a:r>
              <a:rPr lang="ko-KR" altLang="en-US" b="1" dirty="0" err="1" smtClean="0"/>
              <a:t>블루투스</a:t>
            </a:r>
            <a:r>
              <a:rPr lang="en-US" altLang="ko-KR" b="1" dirty="0" smtClean="0"/>
              <a:t>(RX,TX)</a:t>
            </a:r>
            <a:r>
              <a:rPr lang="ko-KR" altLang="en-US" b="1" dirty="0" smtClean="0"/>
              <a:t>와 </a:t>
            </a:r>
            <a:r>
              <a:rPr lang="en-US" altLang="ko-KR" b="1" dirty="0" smtClean="0"/>
              <a:t>Software Serial(RX,TX) </a:t>
            </a:r>
            <a:r>
              <a:rPr lang="ko-KR" altLang="en-US" b="1" dirty="0" smtClean="0"/>
              <a:t>교차 연결</a:t>
            </a:r>
            <a:endParaRPr lang="en-US" altLang="ko-KR" b="1" dirty="0" smtClean="0"/>
          </a:p>
          <a:p>
            <a:pPr lvl="2">
              <a:lnSpc>
                <a:spcPct val="100000"/>
              </a:lnSpc>
            </a:pPr>
            <a:r>
              <a:rPr lang="ko-KR" altLang="en-US" dirty="0" err="1" smtClean="0"/>
              <a:t>블루투스</a:t>
            </a:r>
            <a:r>
              <a:rPr lang="en-US" altLang="ko-KR" dirty="0" smtClean="0"/>
              <a:t>(TX) – </a:t>
            </a:r>
            <a:r>
              <a:rPr lang="ko-KR" altLang="en-US" dirty="0" err="1" smtClean="0"/>
              <a:t>아두이노</a:t>
            </a:r>
            <a:r>
              <a:rPr lang="en-US" altLang="ko-KR" dirty="0" smtClean="0"/>
              <a:t>(RX)</a:t>
            </a:r>
          </a:p>
          <a:p>
            <a:pPr lvl="2">
              <a:lnSpc>
                <a:spcPct val="100000"/>
              </a:lnSpc>
            </a:pPr>
            <a:r>
              <a:rPr lang="ko-KR" altLang="en-US" dirty="0" err="1" smtClean="0"/>
              <a:t>블루투스</a:t>
            </a:r>
            <a:r>
              <a:rPr lang="en-US" altLang="ko-KR" dirty="0" smtClean="0"/>
              <a:t>(RX) – </a:t>
            </a:r>
            <a:r>
              <a:rPr lang="ko-KR" altLang="en-US" dirty="0" err="1" smtClean="0"/>
              <a:t>아두이노</a:t>
            </a:r>
            <a:r>
              <a:rPr lang="en-US" altLang="ko-KR" dirty="0" smtClean="0"/>
              <a:t>(TX)</a:t>
            </a:r>
            <a:endParaRPr lang="en-US" altLang="ko-KR" dirty="0" smtClean="0"/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ko-KR" altLang="en-US" dirty="0" smtClean="0"/>
              <a:t>스케치 프로그래밍</a:t>
            </a:r>
            <a:endParaRPr lang="en-US" altLang="ko-KR" dirty="0" smtClean="0"/>
          </a:p>
          <a:p>
            <a:pPr lvl="1">
              <a:lnSpc>
                <a:spcPct val="100000"/>
              </a:lnSpc>
            </a:pPr>
            <a:r>
              <a:rPr lang="en-US" altLang="ko-KR" dirty="0" err="1" smtClean="0"/>
              <a:t>SoftwareSerial</a:t>
            </a:r>
            <a:r>
              <a:rPr lang="ko-KR" altLang="en-US" dirty="0" smtClean="0"/>
              <a:t>을 이용하여 </a:t>
            </a:r>
            <a:r>
              <a:rPr lang="ko-KR" altLang="en-US" dirty="0" err="1" smtClean="0"/>
              <a:t>블루투스</a:t>
            </a:r>
            <a:r>
              <a:rPr lang="ko-KR" altLang="en-US" dirty="0" smtClean="0"/>
              <a:t> 모듈의 초기화를 위한 시리얼 통신 채널을 구축한다</a:t>
            </a:r>
            <a:r>
              <a:rPr lang="en-US" altLang="ko-KR" dirty="0" smtClean="0"/>
              <a:t>.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ko-KR" altLang="en-US" dirty="0" smtClean="0"/>
              <a:t>실행</a:t>
            </a:r>
            <a:endParaRPr lang="en-US" altLang="ko-KR" dirty="0" smtClean="0"/>
          </a:p>
          <a:p>
            <a:pPr lvl="1">
              <a:lnSpc>
                <a:spcPct val="100000"/>
              </a:lnSpc>
            </a:pPr>
            <a:endParaRPr lang="en-US" altLang="ko-KR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323849" y="592336"/>
            <a:ext cx="7886700" cy="673099"/>
          </a:xfrm>
        </p:spPr>
        <p:txBody>
          <a:bodyPr>
            <a:normAutofit/>
          </a:bodyPr>
          <a:lstStyle/>
          <a:p>
            <a:r>
              <a:rPr lang="ko-KR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실습 </a:t>
            </a:r>
            <a:r>
              <a:rPr lang="en-US" altLang="ko-KR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1: </a:t>
            </a:r>
            <a:r>
              <a:rPr lang="ko-KR" altLang="en-US" sz="36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블루투스</a:t>
            </a:r>
            <a:r>
              <a:rPr lang="ko-KR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모듈 설정하기</a:t>
            </a:r>
            <a:endParaRPr lang="ko-KR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3849" y="223004"/>
            <a:ext cx="4059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</a:rPr>
              <a:t>실습</a:t>
            </a:r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1 : </a:t>
            </a:r>
            <a:r>
              <a:rPr lang="ko-KR" altLang="en-US" dirty="0" err="1" smtClean="0">
                <a:solidFill>
                  <a:schemeClr val="bg1">
                    <a:lumMod val="65000"/>
                  </a:schemeClr>
                </a:solidFill>
              </a:rPr>
              <a:t>블루투스</a:t>
            </a:r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</a:rPr>
              <a:t> 모듈</a:t>
            </a:r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(HC-06) </a:t>
            </a:r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</a:rPr>
              <a:t>설정하기</a:t>
            </a:r>
            <a:endParaRPr lang="ko-KR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2326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63640" y="637272"/>
            <a:ext cx="7886700" cy="687497"/>
          </a:xfrm>
        </p:spPr>
        <p:txBody>
          <a:bodyPr>
            <a:normAutofit fontScale="90000"/>
          </a:bodyPr>
          <a:lstStyle/>
          <a:p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1. </a:t>
            </a:r>
            <a:r>
              <a:rPr lang="ko-KR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회로구성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23849" y="223004"/>
            <a:ext cx="4059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</a:rPr>
              <a:t>실습</a:t>
            </a:r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1 : </a:t>
            </a:r>
            <a:r>
              <a:rPr lang="ko-KR" altLang="en-US" dirty="0" err="1" smtClean="0">
                <a:solidFill>
                  <a:schemeClr val="bg1">
                    <a:lumMod val="65000"/>
                  </a:schemeClr>
                </a:solidFill>
              </a:rPr>
              <a:t>블루투스</a:t>
            </a:r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</a:rPr>
              <a:t> 모듈</a:t>
            </a:r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(HC-06) </a:t>
            </a:r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</a:rPr>
              <a:t>설정하기</a:t>
            </a:r>
            <a:endParaRPr lang="ko-KR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932092" y="0"/>
            <a:ext cx="4931353" cy="741979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955825"/>
            <a:ext cx="2959185" cy="289540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1317369" y="1751806"/>
            <a:ext cx="2139195" cy="226884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637791" y="2546060"/>
            <a:ext cx="486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C000"/>
                </a:solidFill>
                <a:latin typeface="+mj-ea"/>
                <a:ea typeface="+mj-ea"/>
              </a:rPr>
              <a:t>RX</a:t>
            </a:r>
            <a:endParaRPr lang="ko-KR" altLang="en-US" b="1" dirty="0">
              <a:solidFill>
                <a:srgbClr val="FFC000"/>
              </a:solidFill>
              <a:latin typeface="+mj-ea"/>
              <a:ea typeface="+mj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627431" y="2837282"/>
            <a:ext cx="486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C000"/>
                </a:solidFill>
                <a:latin typeface="+mj-ea"/>
                <a:ea typeface="+mj-ea"/>
              </a:rPr>
              <a:t>TX</a:t>
            </a:r>
            <a:endParaRPr lang="ko-KR" altLang="en-US" b="1" dirty="0">
              <a:solidFill>
                <a:srgbClr val="FFC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423200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33508</TotalTime>
  <Words>976</Words>
  <Application>Microsoft Office PowerPoint</Application>
  <PresentationFormat>화면 슬라이드 쇼(4:3)</PresentationFormat>
  <Paragraphs>217</Paragraphs>
  <Slides>29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4" baseType="lpstr">
      <vt:lpstr>맑은 고딕</vt:lpstr>
      <vt:lpstr>Arial</vt:lpstr>
      <vt:lpstr>Calibri</vt:lpstr>
      <vt:lpstr>Calibri Light</vt:lpstr>
      <vt:lpstr>Office 테마</vt:lpstr>
      <vt:lpstr>사물인터넷(IoT)  프로그래밍 기초</vt:lpstr>
      <vt:lpstr>목차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실습 1: 블루투스 모듈 설정하기</vt:lpstr>
      <vt:lpstr>1. 회로구성</vt:lpstr>
      <vt:lpstr>1. 통신 상황 개념 정리</vt:lpstr>
      <vt:lpstr>2. 스케치 프로그래밍</vt:lpstr>
      <vt:lpstr>PowerPoint 프레젠테이션</vt:lpstr>
      <vt:lpstr>PowerPoint 프레젠테이션</vt:lpstr>
      <vt:lpstr>PowerPoint 프레젠테이션</vt:lpstr>
      <vt:lpstr>실습 2: 블루투스 페어링(휴대폰 이용)</vt:lpstr>
      <vt:lpstr>PowerPoint 프레젠테이션</vt:lpstr>
      <vt:lpstr>PowerPoint 프레젠테이션</vt:lpstr>
      <vt:lpstr>PowerPoint 프레젠테이션</vt:lpstr>
      <vt:lpstr>실습 3: 휴대폰으로 LED 제어하기</vt:lpstr>
      <vt:lpstr>1. 회로구성</vt:lpstr>
      <vt:lpstr>LED 점멸 제어 명령 설정 </vt:lpstr>
      <vt:lpstr>2. 스케치 프로그래밍 (1)</vt:lpstr>
      <vt:lpstr>2. 스케치 프로그래밍 (2)</vt:lpstr>
      <vt:lpstr>3. 실행</vt:lpstr>
      <vt:lpstr>실습 4: 휴대폰으로 온습도 정보 확인하기</vt:lpstr>
      <vt:lpstr>PowerPoint 프레젠테이션</vt:lpstr>
      <vt:lpstr>PowerPoint 프레젠테이션</vt:lpstr>
      <vt:lpstr>PowerPoint 프레젠테이션</vt:lpstr>
      <vt:lpstr>3. 실행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사물인터넷(IoT)</dc:title>
  <dc:creator>Windows 사용자</dc:creator>
  <cp:lastModifiedBy>Windows 사용자</cp:lastModifiedBy>
  <cp:revision>486</cp:revision>
  <cp:lastPrinted>2019-03-22T07:19:52Z</cp:lastPrinted>
  <dcterms:created xsi:type="dcterms:W3CDTF">2019-02-21T14:11:08Z</dcterms:created>
  <dcterms:modified xsi:type="dcterms:W3CDTF">2019-05-26T13:25:38Z</dcterms:modified>
</cp:coreProperties>
</file>